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300" r:id="rId4"/>
    <p:sldId id="259" r:id="rId5"/>
    <p:sldId id="265" r:id="rId6"/>
    <p:sldId id="263" r:id="rId7"/>
    <p:sldId id="266" r:id="rId8"/>
    <p:sldId id="291" r:id="rId9"/>
    <p:sldId id="273" r:id="rId10"/>
    <p:sldId id="297" r:id="rId11"/>
    <p:sldId id="298" r:id="rId12"/>
    <p:sldId id="299" r:id="rId13"/>
    <p:sldId id="301" r:id="rId14"/>
    <p:sldId id="302" r:id="rId15"/>
    <p:sldId id="293" r:id="rId16"/>
    <p:sldId id="303" r:id="rId17"/>
    <p:sldId id="294" r:id="rId18"/>
    <p:sldId id="295" r:id="rId19"/>
    <p:sldId id="304" r:id="rId20"/>
    <p:sldId id="305" r:id="rId21"/>
    <p:sldId id="306" r:id="rId22"/>
    <p:sldId id="307" r:id="rId23"/>
    <p:sldId id="308" r:id="rId24"/>
    <p:sldId id="309" r:id="rId25"/>
    <p:sldId id="311" r:id="rId26"/>
    <p:sldId id="310" r:id="rId27"/>
    <p:sldId id="312" r:id="rId28"/>
    <p:sldId id="296" r:id="rId29"/>
    <p:sldId id="313" r:id="rId30"/>
    <p:sldId id="314" r:id="rId31"/>
    <p:sldId id="315" r:id="rId32"/>
    <p:sldId id="316" r:id="rId33"/>
    <p:sldId id="319" r:id="rId34"/>
    <p:sldId id="257" r:id="rId35"/>
    <p:sldId id="292" r:id="rId36"/>
    <p:sldId id="26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93390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95" y="20782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9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6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1197244" cy="6982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제목을 입력하십시오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856211"/>
            <a:ext cx="11197244" cy="5011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3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97265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95" y="20782"/>
            <a:ext cx="9601200" cy="148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7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95" y="20782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0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975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992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694" y="20782"/>
            <a:ext cx="10856309" cy="6941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695" y="831272"/>
            <a:ext cx="10856308" cy="542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 userDrawn="1"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889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400" i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CA259-9653-4945-9537-CE271012E3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Teaching Talking</a:t>
            </a:r>
            <a:br>
              <a:rPr lang="en-US" altLang="ko-KR" dirty="0"/>
            </a:br>
            <a:r>
              <a:rPr lang="en-US" altLang="ko-KR" sz="3600" dirty="0"/>
              <a:t>- </a:t>
            </a:r>
            <a:r>
              <a:rPr lang="ko-KR" altLang="en-US" sz="3600" dirty="0"/>
              <a:t>낱말카드로 인공지능에게 말 가르치기</a:t>
            </a:r>
            <a:r>
              <a:rPr lang="en-US" altLang="ko-KR" sz="3600" dirty="0"/>
              <a:t>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30EAD-EB26-48C4-B487-CA7B6E607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2020-2</a:t>
            </a:r>
            <a:r>
              <a:rPr lang="ko-KR" altLang="en-US" dirty="0"/>
              <a:t>학기 졸업작품 최종발표</a:t>
            </a:r>
            <a:endParaRPr lang="en-US" altLang="ko-KR" dirty="0"/>
          </a:p>
          <a:p>
            <a:r>
              <a:rPr lang="en-US" altLang="ko-KR" dirty="0"/>
              <a:t>201704089 </a:t>
            </a:r>
            <a:r>
              <a:rPr lang="ko-KR" altLang="en-US" dirty="0"/>
              <a:t>이정훈</a:t>
            </a:r>
          </a:p>
        </p:txBody>
      </p:sp>
    </p:spTree>
    <p:extLst>
      <p:ext uri="{BB962C8B-B14F-4D97-AF65-F5344CB8AC3E}">
        <p14:creationId xmlns:p14="http://schemas.microsoft.com/office/powerpoint/2010/main" val="2975494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5" y="20782"/>
            <a:ext cx="9601200" cy="742616"/>
          </a:xfrm>
        </p:spPr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/>
              <a:t>기본 구조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0319E-82A6-427F-AAF5-3CA9B10E88C5}"/>
              </a:ext>
            </a:extLst>
          </p:cNvPr>
          <p:cNvSpPr txBox="1"/>
          <p:nvPr/>
        </p:nvSpPr>
        <p:spPr>
          <a:xfrm>
            <a:off x="1039176" y="1002119"/>
            <a:ext cx="10575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카드는 특정한 주제가 </a:t>
            </a:r>
            <a:r>
              <a:rPr lang="ko-KR" altLang="en-US" sz="2800" dirty="0" err="1"/>
              <a:t>모여있는</a:t>
            </a:r>
            <a:r>
              <a:rPr lang="ko-KR" altLang="en-US" sz="2800" dirty="0"/>
              <a:t> </a:t>
            </a:r>
            <a:r>
              <a:rPr lang="en-US" altLang="ko-KR" sz="2800" dirty="0">
                <a:latin typeface="+mj-ea"/>
                <a:ea typeface="+mj-ea"/>
              </a:rPr>
              <a:t>'</a:t>
            </a:r>
            <a:r>
              <a:rPr lang="ko-KR" altLang="en-US" sz="2800" dirty="0" err="1">
                <a:latin typeface="+mj-ea"/>
                <a:ea typeface="+mj-ea"/>
              </a:rPr>
              <a:t>카드군</a:t>
            </a:r>
            <a:r>
              <a:rPr lang="en-US" altLang="ko-KR" sz="2800" dirty="0">
                <a:latin typeface="+mj-ea"/>
                <a:ea typeface="+mj-ea"/>
              </a:rPr>
              <a:t>'(</a:t>
            </a:r>
            <a:r>
              <a:rPr lang="ko-KR" altLang="en-US" sz="2800" dirty="0">
                <a:latin typeface="+mj-ea"/>
                <a:ea typeface="+mj-ea"/>
              </a:rPr>
              <a:t>번호</a:t>
            </a:r>
            <a:r>
              <a:rPr lang="en-US" altLang="ko-KR" sz="2800" dirty="0">
                <a:latin typeface="+mj-ea"/>
                <a:ea typeface="+mj-ea"/>
              </a:rPr>
              <a:t>)</a:t>
            </a:r>
            <a:r>
              <a:rPr lang="ko-KR" altLang="en-US" sz="2800" dirty="0">
                <a:latin typeface="+mj-ea"/>
                <a:ea typeface="+mj-ea"/>
              </a:rPr>
              <a:t>과 고유 번호</a:t>
            </a:r>
            <a:r>
              <a:rPr lang="ko-KR" altLang="en-US" sz="2800" dirty="0"/>
              <a:t>를 가지고 있으며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기본적인 정보는 </a:t>
            </a:r>
            <a:r>
              <a:rPr lang="en-US" altLang="ko-KR" sz="2800" dirty="0" err="1"/>
              <a:t>CardStatus</a:t>
            </a:r>
            <a:r>
              <a:rPr lang="en-US" altLang="ko-KR" sz="2800" dirty="0"/>
              <a:t> </a:t>
            </a:r>
            <a:r>
              <a:rPr lang="ko-KR" altLang="en-US" sz="2800" dirty="0"/>
              <a:t>클래스의 객체로 저장된다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5A7F25-EE66-4DC3-ACC5-0DD5E888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982" y="3185685"/>
            <a:ext cx="2991267" cy="13622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9736DA-5D96-495B-9A24-335E70A76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76" y="2194947"/>
            <a:ext cx="3905795" cy="3343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36CDF3-B9BA-47BD-82F6-AC51F9DD6766}"/>
              </a:ext>
            </a:extLst>
          </p:cNvPr>
          <p:cNvSpPr txBox="1"/>
          <p:nvPr/>
        </p:nvSpPr>
        <p:spPr>
          <a:xfrm>
            <a:off x="5217954" y="3128153"/>
            <a:ext cx="3799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string name – </a:t>
            </a:r>
            <a:r>
              <a:rPr lang="ko-KR" altLang="en-US" dirty="0"/>
              <a:t>카드의 이름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단어 학습에서 학습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int group – </a:t>
            </a:r>
            <a:r>
              <a:rPr lang="ko-KR" altLang="en-US" dirty="0" err="1"/>
              <a:t>카드군</a:t>
            </a:r>
            <a:r>
              <a:rPr lang="ko-KR" altLang="en-US" dirty="0"/>
              <a:t> 번호</a:t>
            </a:r>
            <a:endParaRPr lang="en-US" altLang="ko-KR" dirty="0"/>
          </a:p>
          <a:p>
            <a:r>
              <a:rPr lang="en-US" altLang="ko-KR" dirty="0"/>
              <a:t>int number – </a:t>
            </a:r>
            <a:r>
              <a:rPr lang="ko-KR" altLang="en-US" dirty="0"/>
              <a:t>카드 번호</a:t>
            </a:r>
            <a:endParaRPr lang="en-US" altLang="ko-KR" dirty="0"/>
          </a:p>
          <a:p>
            <a:r>
              <a:rPr lang="en-US" altLang="ko-KR" dirty="0"/>
              <a:t>List&lt;</a:t>
            </a:r>
            <a:r>
              <a:rPr lang="en-US" altLang="ko-KR" dirty="0" err="1"/>
              <a:t>CardCombine</a:t>
            </a:r>
            <a:r>
              <a:rPr lang="en-US" altLang="ko-KR" dirty="0"/>
              <a:t>&gt; - </a:t>
            </a:r>
            <a:r>
              <a:rPr lang="ko-KR" altLang="en-US" dirty="0"/>
              <a:t>저장된 </a:t>
            </a:r>
            <a:r>
              <a:rPr lang="en-US" altLang="ko-KR" dirty="0"/>
              <a:t>'</a:t>
            </a:r>
            <a:r>
              <a:rPr lang="ko-KR" altLang="en-US" dirty="0" err="1"/>
              <a:t>조합식</a:t>
            </a:r>
            <a:r>
              <a:rPr lang="en-US" altLang="ko-KR" dirty="0"/>
              <a:t>'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F61D3-D1CC-4BA6-ACDA-3CC813E375AC}"/>
              </a:ext>
            </a:extLst>
          </p:cNvPr>
          <p:cNvSpPr txBox="1"/>
          <p:nvPr/>
        </p:nvSpPr>
        <p:spPr>
          <a:xfrm>
            <a:off x="2362814" y="5777408"/>
            <a:ext cx="945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/>
              <a:t>카드 간 문장 합성을 위해서 </a:t>
            </a:r>
            <a:r>
              <a:rPr lang="en-US" altLang="ko-KR" sz="2800" dirty="0"/>
              <a:t>'</a:t>
            </a:r>
            <a:r>
              <a:rPr lang="ko-KR" altLang="en-US" sz="2800" dirty="0" err="1">
                <a:latin typeface="+mj-ea"/>
                <a:ea typeface="+mj-ea"/>
              </a:rPr>
              <a:t>조합식</a:t>
            </a:r>
            <a:r>
              <a:rPr lang="en-US" altLang="ko-KR" sz="2800" dirty="0"/>
              <a:t>'</a:t>
            </a:r>
            <a:r>
              <a:rPr lang="ko-KR" altLang="en-US" sz="2800" dirty="0"/>
              <a:t>이라는 문자열 뭉치를 사용한다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388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5" y="20782"/>
            <a:ext cx="9601200" cy="742616"/>
          </a:xfrm>
        </p:spPr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/>
              <a:t>기본 구조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0319E-82A6-427F-AAF5-3CA9B10E88C5}"/>
              </a:ext>
            </a:extLst>
          </p:cNvPr>
          <p:cNvSpPr txBox="1"/>
          <p:nvPr/>
        </p:nvSpPr>
        <p:spPr>
          <a:xfrm>
            <a:off x="882864" y="892557"/>
            <a:ext cx="62937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'</a:t>
            </a:r>
            <a:r>
              <a:rPr lang="ko-KR" altLang="en-US" sz="2800" dirty="0" err="1">
                <a:latin typeface="+mj-ea"/>
                <a:ea typeface="+mj-ea"/>
              </a:rPr>
              <a:t>조합식</a:t>
            </a:r>
            <a:r>
              <a:rPr lang="en-US" altLang="ko-KR" sz="2800" dirty="0"/>
              <a:t>'</a:t>
            </a:r>
            <a:r>
              <a:rPr lang="ko-KR" altLang="en-US" sz="2800" dirty="0"/>
              <a:t>은 카드 조합으로 문장이 만들어질 때</a:t>
            </a:r>
            <a:endParaRPr lang="en-US" altLang="ko-KR" sz="2800" dirty="0"/>
          </a:p>
          <a:p>
            <a:r>
              <a:rPr lang="ko-KR" altLang="en-US" sz="2800" dirty="0">
                <a:latin typeface="+mj-ea"/>
                <a:ea typeface="+mj-ea"/>
              </a:rPr>
              <a:t>그 카드가 문장에서 가지는 형태이다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56AEB6-BCED-434C-9084-F354A0CD673F}"/>
              </a:ext>
            </a:extLst>
          </p:cNvPr>
          <p:cNvSpPr/>
          <p:nvPr/>
        </p:nvSpPr>
        <p:spPr>
          <a:xfrm>
            <a:off x="882863" y="1846664"/>
            <a:ext cx="83869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 '</a:t>
            </a:r>
            <a:r>
              <a:rPr lang="ko-KR" altLang="en-US" sz="2000" dirty="0"/>
              <a:t>나</a:t>
            </a:r>
            <a:r>
              <a:rPr lang="en-US" altLang="ko-KR" sz="2000" dirty="0"/>
              <a:t>' '</a:t>
            </a:r>
            <a:r>
              <a:rPr lang="ko-KR" altLang="en-US" sz="2000" dirty="0"/>
              <a:t>피자</a:t>
            </a:r>
            <a:r>
              <a:rPr lang="en-US" altLang="ko-KR" sz="2000" dirty="0"/>
              <a:t>' '</a:t>
            </a:r>
            <a:r>
              <a:rPr lang="ko-KR" altLang="en-US" sz="2000" dirty="0"/>
              <a:t>먹다</a:t>
            </a:r>
            <a:r>
              <a:rPr lang="en-US" altLang="ko-KR" sz="2000" dirty="0"/>
              <a:t>' </a:t>
            </a:r>
            <a:r>
              <a:rPr lang="ko-KR" altLang="en-US" sz="2000" dirty="0"/>
              <a:t>카드가 조합되어 </a:t>
            </a:r>
            <a:r>
              <a:rPr lang="en-US" altLang="ko-KR" sz="2000" dirty="0"/>
              <a:t>"</a:t>
            </a:r>
            <a:r>
              <a:rPr lang="ko-KR" altLang="en-US" sz="2000" dirty="0"/>
              <a:t>내가 피자를 먹다</a:t>
            </a:r>
            <a:r>
              <a:rPr lang="en-US" altLang="ko-KR" sz="2000" dirty="0"/>
              <a:t>"</a:t>
            </a:r>
            <a:r>
              <a:rPr lang="ko-KR" altLang="en-US" sz="2000" dirty="0"/>
              <a:t>라는 문장이 되었을 때</a:t>
            </a:r>
            <a:endParaRPr lang="en-US" altLang="ko-KR" sz="2000" dirty="0"/>
          </a:p>
          <a:p>
            <a:r>
              <a:rPr lang="en-US" altLang="ko-KR" sz="2000" dirty="0"/>
              <a:t>'</a:t>
            </a:r>
            <a:r>
              <a:rPr lang="ko-KR" altLang="en-US" sz="2000" dirty="0"/>
              <a:t>나</a:t>
            </a:r>
            <a:r>
              <a:rPr lang="en-US" altLang="ko-KR" sz="2000" dirty="0"/>
              <a:t>'</a:t>
            </a:r>
            <a:r>
              <a:rPr lang="ko-KR" altLang="en-US" sz="2000" dirty="0"/>
              <a:t>의 조합식은 </a:t>
            </a:r>
            <a:r>
              <a:rPr lang="en-US" altLang="ko-KR" sz="2000" b="1" dirty="0"/>
              <a:t>"</a:t>
            </a:r>
            <a:r>
              <a:rPr lang="ko-KR" altLang="en-US" sz="2000" b="1" dirty="0"/>
              <a:t>내가</a:t>
            </a:r>
            <a:r>
              <a:rPr lang="en-US" altLang="ko-KR" sz="2000" b="1" dirty="0"/>
              <a:t>"</a:t>
            </a:r>
            <a:r>
              <a:rPr lang="en-US" altLang="ko-KR" sz="2000" dirty="0"/>
              <a:t>, '</a:t>
            </a:r>
            <a:r>
              <a:rPr lang="ko-KR" altLang="en-US" sz="2000" dirty="0"/>
              <a:t>피자</a:t>
            </a:r>
            <a:r>
              <a:rPr lang="en-US" altLang="ko-KR" sz="2000" dirty="0"/>
              <a:t>'</a:t>
            </a:r>
            <a:r>
              <a:rPr lang="ko-KR" altLang="en-US" sz="2000" dirty="0"/>
              <a:t>의 조합식은 </a:t>
            </a:r>
            <a:r>
              <a:rPr lang="en-US" altLang="ko-KR" sz="2000" b="1" dirty="0"/>
              <a:t>" </a:t>
            </a:r>
            <a:r>
              <a:rPr lang="ko-KR" altLang="en-US" sz="2000" b="1" dirty="0"/>
              <a:t>피자를</a:t>
            </a:r>
            <a:r>
              <a:rPr lang="en-US" altLang="ko-KR" sz="2000" b="1" dirty="0"/>
              <a:t>"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'</a:t>
            </a:r>
            <a:r>
              <a:rPr lang="ko-KR" altLang="en-US" sz="2000" dirty="0"/>
              <a:t>먹다</a:t>
            </a:r>
            <a:r>
              <a:rPr lang="en-US" altLang="ko-KR" sz="2000" dirty="0"/>
              <a:t>'</a:t>
            </a:r>
            <a:r>
              <a:rPr lang="ko-KR" altLang="en-US" sz="2000" dirty="0"/>
              <a:t>의 조합식은 </a:t>
            </a:r>
            <a:r>
              <a:rPr lang="en-US" altLang="ko-KR" sz="2000" b="1" dirty="0"/>
              <a:t>" </a:t>
            </a:r>
            <a:r>
              <a:rPr lang="ko-KR" altLang="en-US" sz="2000" b="1" dirty="0"/>
              <a:t>먹다</a:t>
            </a:r>
            <a:r>
              <a:rPr lang="en-US" altLang="ko-KR" sz="2000" b="1" dirty="0"/>
              <a:t>"</a:t>
            </a:r>
            <a:r>
              <a:rPr lang="ko-KR" altLang="en-US" sz="2000" dirty="0"/>
              <a:t>가 된다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6BD69-0CDD-4C78-AFF1-7DC72FAD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67" y="3061961"/>
            <a:ext cx="3076098" cy="25922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1F2079-3D03-47D0-BC7F-1658B84D8F8A}"/>
              </a:ext>
            </a:extLst>
          </p:cNvPr>
          <p:cNvSpPr/>
          <p:nvPr/>
        </p:nvSpPr>
        <p:spPr>
          <a:xfrm>
            <a:off x="4142065" y="3061961"/>
            <a:ext cx="7584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/>
              <a:t>조합식</a:t>
            </a:r>
            <a:r>
              <a:rPr lang="ko-KR" altLang="en-US" sz="2400" dirty="0"/>
              <a:t> 관련 정보는 </a:t>
            </a:r>
            <a:r>
              <a:rPr lang="en-US" altLang="ko-KR" sz="2400" dirty="0" err="1">
                <a:latin typeface="+mj-ea"/>
                <a:ea typeface="+mj-ea"/>
              </a:rPr>
              <a:t>CardCombine</a:t>
            </a:r>
            <a:r>
              <a:rPr lang="ko-KR" altLang="en-US" sz="2400" dirty="0"/>
              <a:t> 클래스의 객체로 저장된다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386A8-4693-4D32-88BD-70AA476AB1B2}"/>
              </a:ext>
            </a:extLst>
          </p:cNvPr>
          <p:cNvSpPr txBox="1"/>
          <p:nvPr/>
        </p:nvSpPr>
        <p:spPr>
          <a:xfrm>
            <a:off x="4341882" y="3542461"/>
            <a:ext cx="6912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string style – </a:t>
            </a:r>
            <a:r>
              <a:rPr lang="ko-KR" altLang="en-US" sz="2000" dirty="0"/>
              <a:t>조합식의 형태</a:t>
            </a:r>
            <a:endParaRPr lang="en-US" altLang="ko-KR" sz="2000" dirty="0"/>
          </a:p>
          <a:p>
            <a:r>
              <a:rPr lang="en-US" altLang="ko-KR" sz="2000" dirty="0"/>
              <a:t>bool position – </a:t>
            </a:r>
            <a:r>
              <a:rPr lang="ko-KR" altLang="en-US" sz="2000" dirty="0"/>
              <a:t>조합되는 방향</a:t>
            </a:r>
            <a:r>
              <a:rPr lang="en-US" altLang="ko-KR" sz="2000" dirty="0"/>
              <a:t>(true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(</a:t>
            </a:r>
            <a:r>
              <a:rPr lang="ko-KR" altLang="en-US" sz="2000" dirty="0">
                <a:sym typeface="Wingdings" panose="05000000000000000000" pitchFamily="2" charset="2"/>
              </a:rPr>
              <a:t>앞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int</a:t>
            </a:r>
            <a:r>
              <a:rPr lang="ko-KR" altLang="en-US" sz="2000" dirty="0"/>
              <a:t> </a:t>
            </a:r>
            <a:r>
              <a:rPr lang="en-US" altLang="ko-KR" sz="2000" dirty="0" err="1"/>
              <a:t>combineWith</a:t>
            </a:r>
            <a:r>
              <a:rPr lang="en-US" altLang="ko-KR" sz="2000" dirty="0"/>
              <a:t> – </a:t>
            </a:r>
            <a:r>
              <a:rPr lang="ko-KR" altLang="en-US" sz="2000" dirty="0"/>
              <a:t>조합되는 </a:t>
            </a:r>
            <a:r>
              <a:rPr lang="ko-KR" altLang="en-US" sz="2000" dirty="0" err="1"/>
              <a:t>카드군</a:t>
            </a:r>
            <a:r>
              <a:rPr lang="ko-KR" altLang="en-US" sz="2000" dirty="0"/>
              <a:t> 번호</a:t>
            </a:r>
            <a:endParaRPr lang="en-US" altLang="ko-KR" sz="2000" dirty="0"/>
          </a:p>
          <a:p>
            <a:r>
              <a:rPr lang="en-US" altLang="ko-KR" sz="2000" dirty="0"/>
              <a:t>int bias – </a:t>
            </a:r>
            <a:r>
              <a:rPr lang="ko-KR" altLang="en-US" sz="2000" dirty="0"/>
              <a:t>가중치</a:t>
            </a:r>
            <a:r>
              <a:rPr lang="en-US" altLang="ko-KR" sz="2000" dirty="0"/>
              <a:t>(</a:t>
            </a:r>
            <a:r>
              <a:rPr lang="ko-KR" altLang="en-US" sz="2000" dirty="0"/>
              <a:t>학습될 때 </a:t>
            </a:r>
            <a:r>
              <a:rPr lang="en-US" altLang="ko-KR" sz="2000" dirty="0"/>
              <a:t>+3, </a:t>
            </a:r>
            <a:r>
              <a:rPr lang="ko-KR" altLang="en-US" sz="2000" dirty="0"/>
              <a:t>테스트 통과 시 </a:t>
            </a:r>
            <a:r>
              <a:rPr lang="en-US" altLang="ko-KR" sz="2000" dirty="0"/>
              <a:t>+5, </a:t>
            </a:r>
            <a:r>
              <a:rPr lang="ko-KR" altLang="en-US" sz="2000" dirty="0"/>
              <a:t>자동학습시 </a:t>
            </a:r>
            <a:r>
              <a:rPr lang="en-US" altLang="ko-KR" sz="2000" dirty="0"/>
              <a:t>+1)</a:t>
            </a:r>
          </a:p>
          <a:p>
            <a:r>
              <a:rPr lang="en-US" altLang="ko-KR" sz="2000" dirty="0"/>
              <a:t>bool</a:t>
            </a:r>
            <a:r>
              <a:rPr lang="ko-KR" altLang="en-US" sz="2000" dirty="0"/>
              <a:t> </a:t>
            </a:r>
            <a:r>
              <a:rPr lang="en-US" altLang="ko-KR" sz="2000" dirty="0" err="1"/>
              <a:t>isEnd</a:t>
            </a:r>
            <a:r>
              <a:rPr lang="en-US" altLang="ko-KR" sz="2000" dirty="0"/>
              <a:t> – </a:t>
            </a:r>
            <a:r>
              <a:rPr lang="ko-KR" altLang="en-US" sz="2000" dirty="0"/>
              <a:t>문장 종료 여부</a:t>
            </a:r>
            <a:endParaRPr lang="en-US" altLang="ko-KR" sz="2000" dirty="0"/>
          </a:p>
          <a:p>
            <a:r>
              <a:rPr lang="en-US" altLang="ko-KR" sz="2000" dirty="0"/>
              <a:t>string root – </a:t>
            </a:r>
            <a:r>
              <a:rPr lang="ko-KR" altLang="en-US" sz="2000" dirty="0" err="1"/>
              <a:t>조합식</a:t>
            </a:r>
            <a:r>
              <a:rPr lang="ko-KR" altLang="en-US" sz="2000" dirty="0"/>
              <a:t> 내 어근의 형태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FFC3C4-AB3A-4745-9AD3-558B925BD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63"/>
          <a:stretch/>
        </p:blipFill>
        <p:spPr>
          <a:xfrm>
            <a:off x="2475614" y="5903414"/>
            <a:ext cx="3732536" cy="4000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95621A-EEA4-4DCF-B7B9-2B8F32715FB1}"/>
              </a:ext>
            </a:extLst>
          </p:cNvPr>
          <p:cNvSpPr/>
          <p:nvPr/>
        </p:nvSpPr>
        <p:spPr>
          <a:xfrm>
            <a:off x="6297226" y="5687962"/>
            <a:ext cx="5743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하나의 카드는 여러 개의 조합식을 가질 수 있고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문장 조합 시 상황에 따라 사용될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315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5" y="20782"/>
            <a:ext cx="9601200" cy="742616"/>
          </a:xfrm>
        </p:spPr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/>
              <a:t>기본 구조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0319E-82A6-427F-AAF5-3CA9B10E88C5}"/>
              </a:ext>
            </a:extLst>
          </p:cNvPr>
          <p:cNvSpPr txBox="1"/>
          <p:nvPr/>
        </p:nvSpPr>
        <p:spPr>
          <a:xfrm>
            <a:off x="855677" y="889233"/>
            <a:ext cx="70006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'</a:t>
            </a:r>
            <a:r>
              <a:rPr lang="ko-KR" altLang="en-US" sz="2800" dirty="0">
                <a:latin typeface="+mj-ea"/>
                <a:ea typeface="+mj-ea"/>
              </a:rPr>
              <a:t>형태소</a:t>
            </a:r>
            <a:r>
              <a:rPr lang="en-US" altLang="ko-KR" sz="2800" dirty="0"/>
              <a:t>'</a:t>
            </a:r>
            <a:r>
              <a:rPr lang="ko-KR" altLang="en-US" sz="2800" dirty="0"/>
              <a:t>는 조합식을 </a:t>
            </a:r>
            <a:r>
              <a:rPr lang="ko-KR" altLang="en-US" sz="2800" dirty="0">
                <a:latin typeface="+mj-ea"/>
                <a:ea typeface="+mj-ea"/>
              </a:rPr>
              <a:t>어근과 형태소</a:t>
            </a:r>
            <a:r>
              <a:rPr lang="ko-KR" altLang="en-US" sz="2800" dirty="0"/>
              <a:t>로 나눈 것으로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구문</a:t>
            </a:r>
            <a:r>
              <a:rPr lang="en-US" altLang="ko-KR" sz="2800" dirty="0"/>
              <a:t>/</a:t>
            </a:r>
            <a:r>
              <a:rPr lang="ko-KR" altLang="en-US" sz="2800" dirty="0"/>
              <a:t>문장학습 내 </a:t>
            </a:r>
            <a:r>
              <a:rPr lang="en-US" altLang="ko-KR" sz="2800" dirty="0"/>
              <a:t>'</a:t>
            </a:r>
            <a:r>
              <a:rPr lang="ko-KR" altLang="en-US" sz="2800" dirty="0"/>
              <a:t>자동학습</a:t>
            </a:r>
            <a:r>
              <a:rPr lang="en-US" altLang="ko-KR" sz="2800" dirty="0"/>
              <a:t>'</a:t>
            </a:r>
            <a:r>
              <a:rPr lang="ko-KR" altLang="en-US" sz="2800" dirty="0"/>
              <a:t>에서 사용된다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10DA4F-2A45-44B5-9F73-B43D451B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02" y="2648851"/>
            <a:ext cx="4306548" cy="20393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E88D2F-FF1B-4327-B013-FC79AD9E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39" y="5811614"/>
            <a:ext cx="4201111" cy="657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BB725-7187-4080-8CB1-5E3A53D81D93}"/>
              </a:ext>
            </a:extLst>
          </p:cNvPr>
          <p:cNvSpPr txBox="1"/>
          <p:nvPr/>
        </p:nvSpPr>
        <p:spPr>
          <a:xfrm>
            <a:off x="5761068" y="2879684"/>
            <a:ext cx="61029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string name – </a:t>
            </a:r>
            <a:r>
              <a:rPr lang="ko-KR" altLang="en-US" sz="2000" dirty="0"/>
              <a:t>어근의 형태</a:t>
            </a:r>
            <a:endParaRPr lang="en-US" altLang="ko-KR" sz="2000" dirty="0"/>
          </a:p>
          <a:p>
            <a:r>
              <a:rPr lang="en-US" altLang="ko-KR" sz="2000" dirty="0"/>
              <a:t>Dictionary&lt;string, </a:t>
            </a:r>
            <a:r>
              <a:rPr lang="en-US" altLang="ko-KR" sz="2000" dirty="0" err="1"/>
              <a:t>MorphemeConnect</a:t>
            </a:r>
            <a:r>
              <a:rPr lang="en-US" altLang="ko-KR" sz="2000" dirty="0"/>
              <a:t>&gt; fronts/backs –</a:t>
            </a:r>
          </a:p>
          <a:p>
            <a:r>
              <a:rPr lang="ko-KR" altLang="en-US" sz="2000" dirty="0"/>
              <a:t>해당 어근 앞</a:t>
            </a:r>
            <a:r>
              <a:rPr lang="en-US" altLang="ko-KR" sz="2000" dirty="0"/>
              <a:t>/</a:t>
            </a:r>
            <a:r>
              <a:rPr lang="ko-KR" altLang="en-US" sz="2000" dirty="0"/>
              <a:t>뒤로 붙을 수 있는 형태소의</a:t>
            </a:r>
            <a:endParaRPr lang="en-US" altLang="ko-KR" sz="2000" dirty="0"/>
          </a:p>
          <a:p>
            <a:r>
              <a:rPr lang="ko-KR" altLang="en-US" sz="2000" dirty="0"/>
              <a:t>형태</a:t>
            </a:r>
            <a:r>
              <a:rPr lang="en-US" altLang="ko-KR" sz="2000" dirty="0"/>
              <a:t>, </a:t>
            </a:r>
            <a:r>
              <a:rPr lang="ko-KR" altLang="en-US" sz="2000" dirty="0"/>
              <a:t>빈도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조합되는 </a:t>
            </a:r>
            <a:r>
              <a:rPr lang="ko-KR" altLang="en-US" sz="2000" dirty="0" err="1"/>
              <a:t>카드군</a:t>
            </a:r>
            <a:r>
              <a:rPr lang="ko-KR" altLang="en-US" sz="2000" dirty="0"/>
              <a:t> 번호</a:t>
            </a:r>
            <a:endParaRPr lang="en-US" altLang="ko-KR" sz="2000" dirty="0"/>
          </a:p>
          <a:p>
            <a:r>
              <a:rPr lang="en-US" altLang="ko-KR" sz="2000" dirty="0"/>
              <a:t>int </a:t>
            </a:r>
            <a:r>
              <a:rPr lang="en-US" altLang="ko-KR" sz="2000" dirty="0" err="1"/>
              <a:t>originGroup</a:t>
            </a:r>
            <a:r>
              <a:rPr lang="en-US" altLang="ko-KR" sz="2000" dirty="0"/>
              <a:t> – </a:t>
            </a:r>
            <a:r>
              <a:rPr lang="ko-KR" altLang="en-US" sz="2000" dirty="0"/>
              <a:t>해당</a:t>
            </a:r>
            <a:r>
              <a:rPr lang="en-US" altLang="ko-KR" sz="2000" dirty="0"/>
              <a:t> </a:t>
            </a:r>
            <a:r>
              <a:rPr lang="ko-KR" altLang="en-US" sz="2000" dirty="0"/>
              <a:t>어근이 생성된 </a:t>
            </a:r>
            <a:r>
              <a:rPr lang="ko-KR" altLang="en-US" sz="2000" dirty="0" err="1"/>
              <a:t>카드군</a:t>
            </a:r>
            <a:r>
              <a:rPr lang="en-US" altLang="ko-KR" sz="2000" dirty="0"/>
              <a:t> </a:t>
            </a:r>
            <a:r>
              <a:rPr lang="ko-KR" altLang="en-US" sz="2000" dirty="0"/>
              <a:t>번호</a:t>
            </a:r>
            <a:endParaRPr lang="en-US" altLang="ko-KR" sz="2000" dirty="0"/>
          </a:p>
          <a:p>
            <a:r>
              <a:rPr lang="en-US" altLang="ko-KR" sz="2000" dirty="0"/>
              <a:t>int</a:t>
            </a:r>
            <a:r>
              <a:rPr lang="ko-KR" altLang="en-US" sz="2000" dirty="0"/>
              <a:t> </a:t>
            </a:r>
            <a:r>
              <a:rPr lang="en-US" altLang="ko-KR" sz="2000" dirty="0" err="1"/>
              <a:t>originCardNum</a:t>
            </a:r>
            <a:r>
              <a:rPr lang="ko-KR" altLang="en-US" sz="2000" dirty="0"/>
              <a:t> </a:t>
            </a:r>
            <a:r>
              <a:rPr lang="en-US" altLang="ko-KR" sz="2000" dirty="0"/>
              <a:t>–</a:t>
            </a:r>
            <a:r>
              <a:rPr lang="ko-KR" altLang="en-US" sz="2000" dirty="0"/>
              <a:t> 해당 어근이 생성된 카드 번호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A632A9-9A58-4B52-B515-8CE423F58556}"/>
              </a:ext>
            </a:extLst>
          </p:cNvPr>
          <p:cNvSpPr/>
          <p:nvPr/>
        </p:nvSpPr>
        <p:spPr>
          <a:xfrm>
            <a:off x="5532165" y="2418019"/>
            <a:ext cx="6099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형태소는 </a:t>
            </a:r>
            <a:r>
              <a:rPr lang="en-US" altLang="ko-KR" sz="2400" dirty="0">
                <a:latin typeface="+mj-ea"/>
                <a:ea typeface="+mj-ea"/>
              </a:rPr>
              <a:t>Morpheme</a:t>
            </a:r>
            <a:r>
              <a:rPr lang="ko-KR" altLang="en-US" sz="2400" dirty="0"/>
              <a:t> 클래스의 객체로 저장된다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7259DE-9C58-47EA-8BB7-674416AE641F}"/>
              </a:ext>
            </a:extLst>
          </p:cNvPr>
          <p:cNvSpPr/>
          <p:nvPr/>
        </p:nvSpPr>
        <p:spPr>
          <a:xfrm>
            <a:off x="5648787" y="5909439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조합식과 형태소는 </a:t>
            </a:r>
            <a:r>
              <a:rPr lang="ko-KR" altLang="en-US" sz="2400" dirty="0">
                <a:latin typeface="+mj-ea"/>
                <a:ea typeface="+mj-ea"/>
              </a:rPr>
              <a:t>독립적으로 저장된다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49E40E-BA39-45A8-8CBE-EC8BCA8E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068" y="4916501"/>
            <a:ext cx="2848373" cy="8668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0EED434-D4FC-4F45-9AB7-17B26DBE2E81}"/>
              </a:ext>
            </a:extLst>
          </p:cNvPr>
          <p:cNvSpPr/>
          <p:nvPr/>
        </p:nvSpPr>
        <p:spPr>
          <a:xfrm>
            <a:off x="8609441" y="4888284"/>
            <a:ext cx="3365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int bias – </a:t>
            </a:r>
            <a:r>
              <a:rPr lang="ko-KR" altLang="en-US" dirty="0"/>
              <a:t>가중치</a:t>
            </a:r>
            <a:r>
              <a:rPr lang="en-US" altLang="ko-KR" dirty="0"/>
              <a:t>(</a:t>
            </a:r>
            <a:r>
              <a:rPr lang="ko-KR" altLang="en-US" dirty="0"/>
              <a:t>등장 빈도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List&lt;int&gt;</a:t>
            </a:r>
            <a:r>
              <a:rPr lang="en-US" altLang="ko-KR" dirty="0" err="1"/>
              <a:t>connectWith</a:t>
            </a:r>
            <a:r>
              <a:rPr lang="en-US" altLang="ko-KR" dirty="0"/>
              <a:t> –</a:t>
            </a:r>
          </a:p>
          <a:p>
            <a:r>
              <a:rPr lang="ko-KR" altLang="en-US" dirty="0"/>
              <a:t>조합되는 </a:t>
            </a:r>
            <a:r>
              <a:rPr lang="ko-KR" altLang="en-US" dirty="0" err="1"/>
              <a:t>카드군</a:t>
            </a:r>
            <a:r>
              <a:rPr lang="ko-KR" altLang="en-US" dirty="0"/>
              <a:t> 번호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520203-78F5-4B2E-8F6E-29F1122EDDE3}"/>
              </a:ext>
            </a:extLst>
          </p:cNvPr>
          <p:cNvSpPr/>
          <p:nvPr/>
        </p:nvSpPr>
        <p:spPr>
          <a:xfrm>
            <a:off x="882863" y="1846664"/>
            <a:ext cx="83869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 '</a:t>
            </a:r>
            <a:r>
              <a:rPr lang="ko-KR" altLang="en-US" sz="2000" dirty="0"/>
              <a:t>피자</a:t>
            </a:r>
            <a:r>
              <a:rPr lang="en-US" altLang="ko-KR" sz="2000" dirty="0"/>
              <a:t>' </a:t>
            </a:r>
            <a:r>
              <a:rPr lang="ko-KR" altLang="en-US" sz="2000" dirty="0"/>
              <a:t>카드에서 나온 </a:t>
            </a:r>
            <a:r>
              <a:rPr lang="en-US" altLang="ko-KR" sz="2000" dirty="0"/>
              <a:t>" </a:t>
            </a:r>
            <a:r>
              <a:rPr lang="ko-KR" altLang="en-US" sz="2000" dirty="0"/>
              <a:t>피자를</a:t>
            </a:r>
            <a:r>
              <a:rPr lang="en-US" altLang="ko-KR" sz="2000" dirty="0"/>
              <a:t>" </a:t>
            </a:r>
            <a:r>
              <a:rPr lang="ko-KR" altLang="en-US" sz="2000" dirty="0"/>
              <a:t>조합의 어근은 </a:t>
            </a:r>
            <a:r>
              <a:rPr lang="en-US" altLang="ko-KR" sz="2000" dirty="0"/>
              <a:t>"</a:t>
            </a:r>
            <a:r>
              <a:rPr lang="ko-KR" altLang="en-US" sz="2000" dirty="0"/>
              <a:t>피자</a:t>
            </a:r>
            <a:r>
              <a:rPr lang="en-US" altLang="ko-KR" sz="2000" dirty="0"/>
              <a:t>", </a:t>
            </a:r>
            <a:r>
              <a:rPr lang="ko-KR" altLang="en-US" sz="2000" dirty="0"/>
              <a:t>형태소는 </a:t>
            </a:r>
            <a:r>
              <a:rPr lang="en-US" altLang="ko-KR" sz="2000" dirty="0"/>
              <a:t>"</a:t>
            </a:r>
            <a:r>
              <a:rPr lang="ko-KR" altLang="en-US" sz="2000" dirty="0"/>
              <a:t>를</a:t>
            </a:r>
            <a:r>
              <a:rPr lang="en-US" altLang="ko-KR" sz="2000" dirty="0"/>
              <a:t>"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6212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5" y="20782"/>
            <a:ext cx="9601200" cy="742616"/>
          </a:xfrm>
        </p:spPr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 dirty="0"/>
              <a:t>기본 구조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0319E-82A6-427F-AAF5-3CA9B10E88C5}"/>
              </a:ext>
            </a:extLst>
          </p:cNvPr>
          <p:cNvSpPr txBox="1"/>
          <p:nvPr/>
        </p:nvSpPr>
        <p:spPr>
          <a:xfrm>
            <a:off x="855677" y="889233"/>
            <a:ext cx="111299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GameManager</a:t>
            </a:r>
            <a:r>
              <a:rPr lang="ko-KR" altLang="en-US" sz="2800" dirty="0"/>
              <a:t>는 학습 데이터 저장 및 관리</a:t>
            </a:r>
            <a:r>
              <a:rPr lang="en-US" altLang="ko-KR" sz="2800" dirty="0"/>
              <a:t>, </a:t>
            </a:r>
            <a:r>
              <a:rPr lang="ko-KR" altLang="en-US" sz="2800" dirty="0"/>
              <a:t>여러 학습 과정이 공유하는 작업 등</a:t>
            </a:r>
            <a:endParaRPr lang="en-US" altLang="ko-KR" sz="2800" dirty="0"/>
          </a:p>
          <a:p>
            <a:r>
              <a:rPr lang="ko-KR" altLang="en-US" sz="2800" dirty="0"/>
              <a:t>학습 관련 행동을 총괄하는 클래스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3FCAF5-0E00-4F57-B482-12B2875D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28" y="2012887"/>
            <a:ext cx="1124107" cy="2010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72DCCB-C815-46CE-B211-2E2F731F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39" y="1984308"/>
            <a:ext cx="3524742" cy="2038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470F4-A7D6-4A37-BE71-D646B661776D}"/>
              </a:ext>
            </a:extLst>
          </p:cNvPr>
          <p:cNvSpPr txBox="1"/>
          <p:nvPr/>
        </p:nvSpPr>
        <p:spPr>
          <a:xfrm flipH="1">
            <a:off x="855677" y="4055793"/>
            <a:ext cx="45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데이터는 텍스트 기반 </a:t>
            </a:r>
            <a:r>
              <a:rPr lang="ko-KR" altLang="en-US"/>
              <a:t>파일에 저장 가능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B3566-E1B8-4D80-84EE-DE6949DC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02" y="1550670"/>
            <a:ext cx="3741490" cy="2915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D5E14D-43A0-4970-83D9-AB71EEAFA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232" y="4564581"/>
            <a:ext cx="1952516" cy="21462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A544F0-0A43-4716-98D3-260D7C405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875" y="1550670"/>
            <a:ext cx="3392667" cy="5160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B4CA8-B50C-486D-AF0C-07BD45C39635}"/>
              </a:ext>
            </a:extLst>
          </p:cNvPr>
          <p:cNvSpPr txBox="1"/>
          <p:nvPr/>
        </p:nvSpPr>
        <p:spPr>
          <a:xfrm>
            <a:off x="2817825" y="6074804"/>
            <a:ext cx="372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저장 파일에 학습 데이터 저장</a:t>
            </a:r>
            <a:r>
              <a:rPr lang="en-US" altLang="ko-KR" sz="2000" dirty="0"/>
              <a:t>/</a:t>
            </a:r>
            <a:r>
              <a:rPr lang="ko-KR" altLang="en-US" sz="2000" dirty="0"/>
              <a:t>로드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저장 슬롯 변경 및 초기화 관련 코드</a:t>
            </a:r>
          </a:p>
        </p:txBody>
      </p:sp>
    </p:spTree>
    <p:extLst>
      <p:ext uri="{BB962C8B-B14F-4D97-AF65-F5344CB8AC3E}">
        <p14:creationId xmlns:p14="http://schemas.microsoft.com/office/powerpoint/2010/main" val="348698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9C22A-15E1-4A17-9AE4-0F657A64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5" y="20782"/>
            <a:ext cx="9601200" cy="759394"/>
          </a:xfrm>
        </p:spPr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기본 구조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20D61-F16F-48E2-B07C-3A25C376F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3"/>
          <a:stretch/>
        </p:blipFill>
        <p:spPr>
          <a:xfrm>
            <a:off x="7501220" y="4842739"/>
            <a:ext cx="1438124" cy="1443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991B8-69D2-480D-BF51-652CF6D24FAC}"/>
              </a:ext>
            </a:extLst>
          </p:cNvPr>
          <p:cNvSpPr txBox="1"/>
          <p:nvPr/>
        </p:nvSpPr>
        <p:spPr>
          <a:xfrm>
            <a:off x="9032504" y="4964348"/>
            <a:ext cx="2244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프로그램에서는</a:t>
            </a:r>
            <a:endParaRPr lang="en-US" altLang="ko-KR" dirty="0"/>
          </a:p>
          <a:p>
            <a:r>
              <a:rPr lang="ko-KR" altLang="en-US" dirty="0"/>
              <a:t>카드 이미지 데이터를</a:t>
            </a:r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 err="1"/>
              <a:t>AssetBundle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압축해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5102BE-4768-4847-8418-94569ED9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30" y="1156486"/>
            <a:ext cx="4238366" cy="19106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4A2EE8-F639-45D9-A8AC-18259C0CA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30" y="3070984"/>
            <a:ext cx="4237686" cy="1683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E4CCF-B154-4C81-A580-72D60E59D88D}"/>
              </a:ext>
            </a:extLst>
          </p:cNvPr>
          <p:cNvSpPr txBox="1"/>
          <p:nvPr/>
        </p:nvSpPr>
        <p:spPr>
          <a:xfrm flipH="1">
            <a:off x="5265619" y="3198203"/>
            <a:ext cx="5069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각 카드의 데이터는</a:t>
            </a:r>
            <a:endParaRPr lang="en-US" altLang="ko-KR" sz="2000" dirty="0"/>
          </a:p>
          <a:p>
            <a:r>
              <a:rPr lang="ko-KR" altLang="en-US" sz="2000" dirty="0"/>
              <a:t>해당 폴더와 이미지 파일의 번호를 따와서</a:t>
            </a:r>
            <a:endParaRPr lang="en-US" altLang="ko-KR" sz="2000" dirty="0"/>
          </a:p>
          <a:p>
            <a:r>
              <a:rPr lang="en-US" altLang="ko-KR" sz="2000" dirty="0" err="1"/>
              <a:t>GameManager.cards</a:t>
            </a:r>
            <a:r>
              <a:rPr lang="en-US" altLang="ko-KR" sz="2000" dirty="0"/>
              <a:t>[</a:t>
            </a:r>
            <a:r>
              <a:rPr lang="ko-KR" altLang="en-US" sz="2000" dirty="0" err="1"/>
              <a:t>카드군</a:t>
            </a:r>
            <a:r>
              <a:rPr lang="ko-KR" altLang="en-US" sz="2000" dirty="0"/>
              <a:t> 번호</a:t>
            </a:r>
            <a:r>
              <a:rPr lang="en-US" altLang="ko-KR" sz="2000" dirty="0"/>
              <a:t>][</a:t>
            </a:r>
            <a:r>
              <a:rPr lang="ko-KR" altLang="en-US" sz="2000" dirty="0"/>
              <a:t>카드 번호</a:t>
            </a:r>
            <a:r>
              <a:rPr lang="en-US" altLang="ko-KR" sz="2000" dirty="0"/>
              <a:t>]</a:t>
            </a:r>
          </a:p>
          <a:p>
            <a:r>
              <a:rPr lang="ko-KR" altLang="en-US" sz="2000" dirty="0"/>
              <a:t>로 접근한다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FA3AC-D05F-46D7-B925-CAB0A1193BD2}"/>
              </a:ext>
            </a:extLst>
          </p:cNvPr>
          <p:cNvSpPr txBox="1"/>
          <p:nvPr/>
        </p:nvSpPr>
        <p:spPr>
          <a:xfrm flipH="1">
            <a:off x="5265619" y="1443927"/>
            <a:ext cx="4471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카드 이미지가 저장되는 폴더 내부에는</a:t>
            </a:r>
            <a:endParaRPr lang="en-US" altLang="ko-KR" sz="2000" dirty="0"/>
          </a:p>
          <a:p>
            <a:r>
              <a:rPr lang="ko-KR" altLang="en-US" sz="2000" dirty="0"/>
              <a:t>번호가 매겨진 여러 개의 폴더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카드군</a:t>
            </a:r>
            <a:r>
              <a:rPr lang="en-US" altLang="ko-KR" sz="2000" dirty="0"/>
              <a:t>)</a:t>
            </a:r>
            <a:r>
              <a:rPr lang="ko-KR" altLang="en-US" sz="2000" dirty="0"/>
              <a:t> 속</a:t>
            </a:r>
            <a:endParaRPr lang="en-US" altLang="ko-KR" sz="2000" dirty="0"/>
          </a:p>
          <a:p>
            <a:r>
              <a:rPr lang="ko-KR" altLang="en-US" sz="2000" dirty="0" err="1"/>
              <a:t>카드군</a:t>
            </a:r>
            <a:r>
              <a:rPr lang="ko-KR" altLang="en-US" sz="2000" dirty="0"/>
              <a:t> 이름이 저장된 텍스트 파일 </a:t>
            </a:r>
            <a:r>
              <a:rPr lang="en-US" altLang="ko-KR" sz="2000" dirty="0"/>
              <a:t>0</a:t>
            </a:r>
            <a:r>
              <a:rPr lang="ko-KR" altLang="en-US" sz="2000" dirty="0"/>
              <a:t>과</a:t>
            </a:r>
            <a:endParaRPr lang="en-US" altLang="ko-KR" sz="2000" dirty="0"/>
          </a:p>
          <a:p>
            <a:r>
              <a:rPr lang="ko-KR" altLang="en-US" sz="2000" dirty="0"/>
              <a:t>번호가 매겨진 이미지 파일이 있다</a:t>
            </a:r>
            <a:r>
              <a:rPr lang="en-US" altLang="ko-KR" sz="20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B73541-CC18-44FE-8900-441908DBD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050" y="4754579"/>
            <a:ext cx="1830596" cy="1514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7B3D79-90F0-47A0-9219-910B7B2094E7}"/>
              </a:ext>
            </a:extLst>
          </p:cNvPr>
          <p:cNvSpPr txBox="1"/>
          <p:nvPr/>
        </p:nvSpPr>
        <p:spPr>
          <a:xfrm>
            <a:off x="2860646" y="4911427"/>
            <a:ext cx="4394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카드가 생성될 때</a:t>
            </a:r>
            <a:endParaRPr lang="en-US" altLang="ko-KR" dirty="0"/>
          </a:p>
          <a:p>
            <a:r>
              <a:rPr lang="ko-KR" altLang="en-US" dirty="0"/>
              <a:t>낱말카드</a:t>
            </a:r>
            <a:r>
              <a:rPr lang="en-US" altLang="ko-KR" dirty="0"/>
              <a:t> </a:t>
            </a:r>
            <a:r>
              <a:rPr lang="ko-KR" altLang="en-US" dirty="0"/>
              <a:t>오브젝트명으로</a:t>
            </a:r>
            <a:endParaRPr lang="en-US" altLang="ko-KR" dirty="0"/>
          </a:p>
          <a:p>
            <a:r>
              <a:rPr lang="ko-KR" altLang="en-US" dirty="0" err="1"/>
              <a:t>카드군</a:t>
            </a:r>
            <a:r>
              <a:rPr lang="ko-KR" altLang="en-US" dirty="0"/>
              <a:t> 번호와 카드 번호가 표시되며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이용해 어떤 카드를 선택했는지 알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026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 dirty="0"/>
              <a:t>메인 화면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DA2502-747B-44EA-A137-10BF1C28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22" y="1098958"/>
            <a:ext cx="6800335" cy="39889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68BD28-36D8-4540-968C-F30764E54D87}"/>
              </a:ext>
            </a:extLst>
          </p:cNvPr>
          <p:cNvSpPr/>
          <p:nvPr/>
        </p:nvSpPr>
        <p:spPr>
          <a:xfrm>
            <a:off x="4832058" y="3707933"/>
            <a:ext cx="6316910" cy="939567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E29768-9CF9-4B93-A842-73F3D7B2902D}"/>
              </a:ext>
            </a:extLst>
          </p:cNvPr>
          <p:cNvSpPr/>
          <p:nvPr/>
        </p:nvSpPr>
        <p:spPr>
          <a:xfrm>
            <a:off x="4832058" y="4618138"/>
            <a:ext cx="2013358" cy="306199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EA1799-6EE8-4C6A-9373-A167756A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13" y="1098958"/>
            <a:ext cx="2776614" cy="2377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883BB3-8F45-4DF6-A2D5-A07038287189}"/>
              </a:ext>
            </a:extLst>
          </p:cNvPr>
          <p:cNvSpPr/>
          <p:nvPr/>
        </p:nvSpPr>
        <p:spPr>
          <a:xfrm>
            <a:off x="4699233" y="1531419"/>
            <a:ext cx="1022058" cy="37836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65545B-1387-4F29-B2AB-696B9D541A4A}"/>
              </a:ext>
            </a:extLst>
          </p:cNvPr>
          <p:cNvSpPr/>
          <p:nvPr/>
        </p:nvSpPr>
        <p:spPr>
          <a:xfrm flipV="1">
            <a:off x="4219227" y="1536462"/>
            <a:ext cx="480005" cy="45719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677EA-2977-4C54-AF2B-AB2EE27DB845}"/>
              </a:ext>
            </a:extLst>
          </p:cNvPr>
          <p:cNvSpPr/>
          <p:nvPr/>
        </p:nvSpPr>
        <p:spPr>
          <a:xfrm rot="16200000" flipV="1">
            <a:off x="6582554" y="5118299"/>
            <a:ext cx="480005" cy="45719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3F7EE-9394-49A3-99AC-1AFC5FD06E0D}"/>
              </a:ext>
            </a:extLst>
          </p:cNvPr>
          <p:cNvSpPr txBox="1"/>
          <p:nvPr/>
        </p:nvSpPr>
        <p:spPr>
          <a:xfrm>
            <a:off x="1732649" y="3476011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해당 카드군의 카드들을</a:t>
            </a:r>
            <a:endParaRPr lang="en-US" altLang="ko-KR" dirty="0"/>
          </a:p>
          <a:p>
            <a:pPr algn="r"/>
            <a:r>
              <a:rPr lang="ko-KR" altLang="en-US" dirty="0"/>
              <a:t>생성하거나 삭제하는 버튼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E83AB-5865-4A9E-A7BF-AFEE1FB12A2F}"/>
              </a:ext>
            </a:extLst>
          </p:cNvPr>
          <p:cNvSpPr txBox="1"/>
          <p:nvPr/>
        </p:nvSpPr>
        <p:spPr>
          <a:xfrm>
            <a:off x="8842912" y="5348033"/>
            <a:ext cx="247696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/>
              <a:t>학습 시작 버튼</a:t>
            </a:r>
            <a:endParaRPr lang="en-US" altLang="ko-KR" sz="2000" dirty="0"/>
          </a:p>
          <a:p>
            <a:pPr algn="r"/>
            <a:r>
              <a:rPr lang="ko-KR" altLang="en-US" dirty="0"/>
              <a:t>단어</a:t>
            </a:r>
            <a:r>
              <a:rPr lang="en-US" altLang="ko-KR" dirty="0"/>
              <a:t> / </a:t>
            </a:r>
            <a:r>
              <a:rPr lang="ko-KR" altLang="en-US" dirty="0"/>
              <a:t>구문</a:t>
            </a:r>
            <a:r>
              <a:rPr lang="en-US" altLang="ko-KR" dirty="0"/>
              <a:t>/ </a:t>
            </a:r>
            <a:r>
              <a:rPr lang="ko-KR" altLang="en-US" dirty="0"/>
              <a:t>문장</a:t>
            </a:r>
            <a:r>
              <a:rPr lang="en-US" altLang="ko-KR" dirty="0"/>
              <a:t> </a:t>
            </a:r>
            <a:r>
              <a:rPr lang="ko-KR" altLang="en-US" dirty="0"/>
              <a:t>학습 및</a:t>
            </a:r>
            <a:endParaRPr lang="en-US" altLang="ko-KR" dirty="0"/>
          </a:p>
          <a:p>
            <a:pPr algn="r"/>
            <a:r>
              <a:rPr lang="ko-KR" altLang="en-US" dirty="0"/>
              <a:t>테스트 과정이</a:t>
            </a:r>
            <a:endParaRPr lang="en-US" altLang="ko-KR" dirty="0"/>
          </a:p>
          <a:p>
            <a:pPr algn="r"/>
            <a:r>
              <a:rPr lang="ko-KR" altLang="en-US" dirty="0"/>
              <a:t>별개로 마련되어 있음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E1D958-4B34-4F13-A7AF-CDC7C3776FE1}"/>
              </a:ext>
            </a:extLst>
          </p:cNvPr>
          <p:cNvSpPr/>
          <p:nvPr/>
        </p:nvSpPr>
        <p:spPr>
          <a:xfrm rot="16200000" flipV="1">
            <a:off x="10739312" y="4977961"/>
            <a:ext cx="773591" cy="45720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62C229-6E58-42DC-99AE-35C6627A8C91}"/>
              </a:ext>
            </a:extLst>
          </p:cNvPr>
          <p:cNvSpPr txBox="1"/>
          <p:nvPr/>
        </p:nvSpPr>
        <p:spPr>
          <a:xfrm>
            <a:off x="4699232" y="5348033"/>
            <a:ext cx="2888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저장 슬롯을 변경하거나</a:t>
            </a:r>
            <a:endParaRPr lang="en-US" altLang="ko-KR" dirty="0"/>
          </a:p>
          <a:p>
            <a:r>
              <a:rPr lang="ko-KR" altLang="en-US" dirty="0"/>
              <a:t>학습 가중치</a:t>
            </a:r>
            <a:r>
              <a:rPr lang="en-US" altLang="ko-KR" dirty="0"/>
              <a:t>/</a:t>
            </a:r>
            <a:r>
              <a:rPr lang="ko-KR" altLang="en-US" dirty="0"/>
              <a:t>데이터 전체를</a:t>
            </a:r>
            <a:endParaRPr lang="en-US" altLang="ko-KR" dirty="0"/>
          </a:p>
          <a:p>
            <a:r>
              <a:rPr lang="ko-KR" altLang="en-US" dirty="0"/>
              <a:t>초기화하는 버튼</a:t>
            </a:r>
          </a:p>
        </p:txBody>
      </p:sp>
    </p:spTree>
    <p:extLst>
      <p:ext uri="{BB962C8B-B14F-4D97-AF65-F5344CB8AC3E}">
        <p14:creationId xmlns:p14="http://schemas.microsoft.com/office/powerpoint/2010/main" val="193997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 dirty="0"/>
              <a:t>낱말카드</a:t>
            </a:r>
            <a:r>
              <a:rPr lang="en-US" altLang="ko-KR" sz="2800" dirty="0"/>
              <a:t>(</a:t>
            </a:r>
            <a:r>
              <a:rPr lang="en-US" altLang="ko-KR" sz="2800" dirty="0" err="1"/>
              <a:t>CardCanvas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474947-544A-4208-8BD7-B776B010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21" y="950548"/>
            <a:ext cx="6574246" cy="3856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81886E-2847-4B19-9CBD-916BAB7E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57" y="4287536"/>
            <a:ext cx="4141351" cy="2429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98D44-B34B-4F31-ABEB-D5B31B1D80CB}"/>
              </a:ext>
            </a:extLst>
          </p:cNvPr>
          <p:cNvSpPr txBox="1"/>
          <p:nvPr/>
        </p:nvSpPr>
        <p:spPr>
          <a:xfrm>
            <a:off x="7795591" y="1065402"/>
            <a:ext cx="3980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카드 꺼내기</a:t>
            </a:r>
            <a:r>
              <a:rPr lang="en-US" altLang="ko-KR" sz="2400" dirty="0"/>
              <a:t>/</a:t>
            </a:r>
            <a:r>
              <a:rPr lang="ko-KR" altLang="en-US" sz="2400" dirty="0"/>
              <a:t>넣기 버튼을 이용해</a:t>
            </a:r>
            <a:endParaRPr lang="en-US" altLang="ko-KR" sz="2400" dirty="0"/>
          </a:p>
          <a:p>
            <a:r>
              <a:rPr lang="ko-KR" altLang="en-US" sz="2400" dirty="0"/>
              <a:t>해당 카드군의 카드를 생성</a:t>
            </a:r>
            <a:r>
              <a:rPr lang="en-US" altLang="ko-KR" sz="2400" dirty="0"/>
              <a:t>/</a:t>
            </a:r>
            <a:r>
              <a:rPr lang="ko-KR" altLang="en-US" sz="2400" dirty="0"/>
              <a:t>삭제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5559F-7DDA-4E35-AF6E-3308C9C1A690}"/>
              </a:ext>
            </a:extLst>
          </p:cNvPr>
          <p:cNvSpPr txBox="1"/>
          <p:nvPr/>
        </p:nvSpPr>
        <p:spPr>
          <a:xfrm>
            <a:off x="7795591" y="2102085"/>
            <a:ext cx="4030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F1 </a:t>
            </a:r>
            <a:r>
              <a:rPr lang="ko-KR" altLang="en-US" sz="2000" dirty="0"/>
              <a:t>키로 카드를 공중에 띄울 수 있고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F2 </a:t>
            </a:r>
            <a:r>
              <a:rPr lang="ko-KR" altLang="en-US" sz="2000" dirty="0"/>
              <a:t>키로 놓인 카드를 모두 없앨 수 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71F4B-7025-4EA6-947A-4C7A744026F7}"/>
              </a:ext>
            </a:extLst>
          </p:cNvPr>
          <p:cNvSpPr txBox="1"/>
          <p:nvPr/>
        </p:nvSpPr>
        <p:spPr>
          <a:xfrm>
            <a:off x="1971637" y="5701121"/>
            <a:ext cx="5767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/>
              <a:t>바닥에 놓인 카드를 클릭해서 선택</a:t>
            </a:r>
            <a:endParaRPr lang="en-US" altLang="ko-KR" sz="2400" dirty="0"/>
          </a:p>
          <a:p>
            <a:pPr algn="r"/>
            <a:r>
              <a:rPr lang="en-US" altLang="ko-KR" dirty="0"/>
              <a:t>Tab</a:t>
            </a:r>
            <a:r>
              <a:rPr lang="ko-KR" altLang="en-US" dirty="0"/>
              <a:t>을 눌러 선택 창을 숨기고 다른 카드를 추가로 선택할 수 있음</a:t>
            </a:r>
            <a:endParaRPr lang="en-US" altLang="ko-KR" dirty="0"/>
          </a:p>
          <a:p>
            <a:pPr algn="r"/>
            <a:r>
              <a:rPr lang="ko-KR" altLang="en-US" dirty="0"/>
              <a:t>선택 창의 카드를 </a:t>
            </a:r>
            <a:r>
              <a:rPr lang="ko-KR" altLang="en-US" dirty="0" err="1"/>
              <a:t>우클릭하면</a:t>
            </a:r>
            <a:r>
              <a:rPr lang="ko-KR" altLang="en-US" dirty="0"/>
              <a:t> 선택 해제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E1F05-DD24-4E38-9269-192B10480A70}"/>
              </a:ext>
            </a:extLst>
          </p:cNvPr>
          <p:cNvSpPr txBox="1"/>
          <p:nvPr/>
        </p:nvSpPr>
        <p:spPr>
          <a:xfrm>
            <a:off x="7854257" y="3238150"/>
            <a:ext cx="3167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노란 테두리는 이름이 없는 카드</a:t>
            </a:r>
            <a:endParaRPr lang="en-US" altLang="ko-KR" dirty="0"/>
          </a:p>
          <a:p>
            <a:r>
              <a:rPr lang="ko-KR" altLang="en-US" dirty="0"/>
              <a:t>빨간 테두리는 선택되지 않은 카드</a:t>
            </a:r>
            <a:endParaRPr lang="en-US" altLang="ko-KR" dirty="0"/>
          </a:p>
          <a:p>
            <a:r>
              <a:rPr lang="ko-KR" altLang="en-US" dirty="0"/>
              <a:t>파란 테두리는 선택된 카드</a:t>
            </a:r>
          </a:p>
        </p:txBody>
      </p:sp>
    </p:spTree>
    <p:extLst>
      <p:ext uri="{BB962C8B-B14F-4D97-AF65-F5344CB8AC3E}">
        <p14:creationId xmlns:p14="http://schemas.microsoft.com/office/powerpoint/2010/main" val="2862648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 dirty="0"/>
              <a:t>단어 학습</a:t>
            </a:r>
            <a:r>
              <a:rPr lang="en-US" altLang="ko-KR" sz="2800" dirty="0"/>
              <a:t>(</a:t>
            </a:r>
            <a:r>
              <a:rPr lang="en-US" altLang="ko-KR" sz="2800" dirty="0" err="1"/>
              <a:t>NounCanvas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77F66-119C-4373-B148-FAEBB41BCA2A}"/>
              </a:ext>
            </a:extLst>
          </p:cNvPr>
          <p:cNvSpPr txBox="1"/>
          <p:nvPr/>
        </p:nvSpPr>
        <p:spPr>
          <a:xfrm>
            <a:off x="6269942" y="1180820"/>
            <a:ext cx="5864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카드 하나에 대한 이름을 저장하는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BE50F-F04B-4EF7-B7AA-F2AF9195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27" y="1194339"/>
            <a:ext cx="5225715" cy="3065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5CF1A-A5F2-40BB-9D05-0CD6B4C1FA8C}"/>
              </a:ext>
            </a:extLst>
          </p:cNvPr>
          <p:cNvSpPr txBox="1"/>
          <p:nvPr/>
        </p:nvSpPr>
        <p:spPr>
          <a:xfrm>
            <a:off x="6269942" y="1898961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카드 하나를 선택한 후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텍스트박스에 이름을 입력해 저장한다</a:t>
            </a:r>
            <a:r>
              <a:rPr lang="en-US" altLang="ko-KR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9E70F-338F-4A9F-8902-0EA7DE7E44A2}"/>
              </a:ext>
            </a:extLst>
          </p:cNvPr>
          <p:cNvSpPr txBox="1"/>
          <p:nvPr/>
        </p:nvSpPr>
        <p:spPr>
          <a:xfrm>
            <a:off x="6269942" y="2779548"/>
            <a:ext cx="5639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저장된 이름은 구문</a:t>
            </a:r>
            <a:r>
              <a:rPr lang="en-US" altLang="ko-KR" dirty="0"/>
              <a:t>/</a:t>
            </a:r>
            <a:r>
              <a:rPr lang="ko-KR" altLang="en-US" dirty="0"/>
              <a:t>문장 학습 중 </a:t>
            </a:r>
            <a:r>
              <a:rPr lang="ko-KR" altLang="en-US" dirty="0" err="1"/>
              <a:t>조합식</a:t>
            </a:r>
            <a:r>
              <a:rPr lang="ko-KR" altLang="en-US" dirty="0"/>
              <a:t> 검출 과정에서</a:t>
            </a:r>
            <a:endParaRPr lang="en-US" altLang="ko-KR" dirty="0"/>
          </a:p>
          <a:p>
            <a:r>
              <a:rPr lang="ko-KR" altLang="en-US" dirty="0"/>
              <a:t>초기 위치를 잡는데 사용된다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6B4415-9D30-483B-98F9-367D6372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69" y="4309247"/>
            <a:ext cx="7204567" cy="2168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B4265-D16A-46EF-85DF-3FBD8840FC41}"/>
              </a:ext>
            </a:extLst>
          </p:cNvPr>
          <p:cNvSpPr txBox="1"/>
          <p:nvPr/>
        </p:nvSpPr>
        <p:spPr>
          <a:xfrm>
            <a:off x="2474949" y="430924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카드 이름 저장 메서드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99087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 dirty="0"/>
              <a:t>구문</a:t>
            </a:r>
            <a:r>
              <a:rPr lang="en-US" altLang="ko-KR" sz="2800" dirty="0"/>
              <a:t>/</a:t>
            </a:r>
            <a:r>
              <a:rPr lang="ko-KR" altLang="en-US" sz="2800" dirty="0"/>
              <a:t>문장 학습</a:t>
            </a:r>
            <a:r>
              <a:rPr lang="en-US" altLang="ko-KR" sz="2800" dirty="0"/>
              <a:t>(Syntax/</a:t>
            </a:r>
            <a:r>
              <a:rPr lang="en-US" altLang="ko-KR" sz="2800" dirty="0" err="1"/>
              <a:t>SentenceCanvas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38202-5FFC-4359-9FB3-E50218C9E4FB}"/>
              </a:ext>
            </a:extLst>
          </p:cNvPr>
          <p:cNvSpPr txBox="1"/>
          <p:nvPr/>
        </p:nvSpPr>
        <p:spPr>
          <a:xfrm>
            <a:off x="706695" y="880844"/>
            <a:ext cx="72939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여러 개의 카드 조합과 입력된 구문</a:t>
            </a:r>
            <a:r>
              <a:rPr lang="en-US" altLang="ko-KR" sz="2800" dirty="0">
                <a:latin typeface="+mj-ea"/>
                <a:ea typeface="+mj-ea"/>
              </a:rPr>
              <a:t>/</a:t>
            </a:r>
            <a:r>
              <a:rPr lang="ko-KR" altLang="en-US" sz="2800" dirty="0">
                <a:latin typeface="+mj-ea"/>
                <a:ea typeface="+mj-ea"/>
              </a:rPr>
              <a:t>문장을 이용해</a:t>
            </a:r>
            <a:endParaRPr lang="en-US" altLang="ko-KR" sz="2800" dirty="0">
              <a:latin typeface="+mj-ea"/>
              <a:ea typeface="+mj-ea"/>
            </a:endParaRPr>
          </a:p>
          <a:p>
            <a:r>
              <a:rPr lang="ko-KR" altLang="en-US" sz="2800" dirty="0">
                <a:latin typeface="+mj-ea"/>
                <a:ea typeface="+mj-ea"/>
              </a:rPr>
              <a:t>해당 카드에 조합식과 형태소를 저장하는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3A7C0-C4B8-48D9-8763-9D501E531584}"/>
              </a:ext>
            </a:extLst>
          </p:cNvPr>
          <p:cNvSpPr txBox="1"/>
          <p:nvPr/>
        </p:nvSpPr>
        <p:spPr>
          <a:xfrm>
            <a:off x="706695" y="2152593"/>
            <a:ext cx="4232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구문</a:t>
            </a:r>
            <a:r>
              <a:rPr lang="en-US" altLang="ko-KR" dirty="0"/>
              <a:t>/</a:t>
            </a:r>
            <a:r>
              <a:rPr lang="ko-KR" altLang="en-US" dirty="0"/>
              <a:t>문장 학습의 차이는 조합식을 얻는 문장이</a:t>
            </a:r>
            <a:endParaRPr lang="en-US" altLang="ko-KR" dirty="0"/>
          </a:p>
          <a:p>
            <a:r>
              <a:rPr lang="ko-KR" altLang="en-US" dirty="0"/>
              <a:t>문장의 끝인지 아닌지를 구별할 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메커니즘 자체는 동일하다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2806FE-B01E-43F8-BF25-1F2FFDD1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944" y="2163220"/>
            <a:ext cx="7034155" cy="4126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A86E3-D33B-49D2-A5CD-BF1CC0451EA6}"/>
              </a:ext>
            </a:extLst>
          </p:cNvPr>
          <p:cNvSpPr txBox="1"/>
          <p:nvPr/>
        </p:nvSpPr>
        <p:spPr>
          <a:xfrm>
            <a:off x="676239" y="5273676"/>
            <a:ext cx="4262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/>
              <a:t>지금 상황에서는</a:t>
            </a:r>
            <a:r>
              <a:rPr lang="en-US" altLang="ko-KR" sz="2000" dirty="0"/>
              <a:t> </a:t>
            </a:r>
            <a:r>
              <a:rPr lang="ko-KR" altLang="en-US" sz="2000" dirty="0"/>
              <a:t>카드 순서대로</a:t>
            </a:r>
            <a:endParaRPr lang="en-US" altLang="ko-KR" sz="2000" dirty="0"/>
          </a:p>
          <a:p>
            <a:pPr algn="r"/>
            <a:r>
              <a:rPr lang="en-US" altLang="ko-KR" sz="2000" dirty="0">
                <a:latin typeface="+mj-ea"/>
                <a:ea typeface="+mj-ea"/>
              </a:rPr>
              <a:t>"</a:t>
            </a:r>
            <a:r>
              <a:rPr lang="ko-KR" altLang="en-US" sz="2000" dirty="0">
                <a:latin typeface="+mj-ea"/>
                <a:ea typeface="+mj-ea"/>
              </a:rPr>
              <a:t>검정색</a:t>
            </a:r>
            <a:r>
              <a:rPr lang="en-US" altLang="ko-KR" sz="2000" dirty="0">
                <a:latin typeface="+mj-ea"/>
                <a:ea typeface="+mj-ea"/>
              </a:rPr>
              <a:t>", " </a:t>
            </a:r>
            <a:r>
              <a:rPr lang="ko-KR" altLang="en-US" sz="2000" dirty="0">
                <a:latin typeface="+mj-ea"/>
                <a:ea typeface="+mj-ea"/>
              </a:rPr>
              <a:t>염소가</a:t>
            </a:r>
            <a:r>
              <a:rPr lang="en-US" altLang="ko-KR" sz="2000" dirty="0">
                <a:latin typeface="+mj-ea"/>
                <a:ea typeface="+mj-ea"/>
              </a:rPr>
              <a:t>", "</a:t>
            </a:r>
            <a:r>
              <a:rPr lang="ko-KR" altLang="en-US" sz="2000" dirty="0">
                <a:latin typeface="+mj-ea"/>
                <a:ea typeface="+mj-ea"/>
              </a:rPr>
              <a:t> 고릴라를</a:t>
            </a:r>
            <a:r>
              <a:rPr lang="en-US" altLang="ko-KR" sz="2000" dirty="0">
                <a:latin typeface="+mj-ea"/>
                <a:ea typeface="+mj-ea"/>
              </a:rPr>
              <a:t>", "</a:t>
            </a:r>
            <a:r>
              <a:rPr lang="ko-KR" altLang="en-US" sz="2000" dirty="0">
                <a:latin typeface="+mj-ea"/>
                <a:ea typeface="+mj-ea"/>
              </a:rPr>
              <a:t>보다</a:t>
            </a:r>
            <a:r>
              <a:rPr lang="en-US" altLang="ko-KR" sz="2000" dirty="0">
                <a:latin typeface="+mj-ea"/>
                <a:ea typeface="+mj-ea"/>
              </a:rPr>
              <a:t>"</a:t>
            </a:r>
          </a:p>
          <a:p>
            <a:pPr algn="r"/>
            <a:r>
              <a:rPr lang="ko-KR" altLang="en-US" sz="2000" dirty="0"/>
              <a:t>모양의 조합식이 생성되어 저장된다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380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D464B-458C-415B-8624-F461C3E4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구문</a:t>
            </a:r>
            <a:r>
              <a:rPr lang="en-US" altLang="ko-KR" sz="2800" dirty="0">
                <a:solidFill>
                  <a:srgbClr val="1A2E40"/>
                </a:solidFill>
              </a:rPr>
              <a:t>/</a:t>
            </a:r>
            <a:r>
              <a:rPr lang="ko-KR" altLang="en-US" sz="2800" dirty="0">
                <a:solidFill>
                  <a:srgbClr val="1A2E40"/>
                </a:solidFill>
              </a:rPr>
              <a:t>문장 학습</a:t>
            </a:r>
            <a:r>
              <a:rPr lang="en-US" altLang="ko-KR" sz="2800" dirty="0">
                <a:solidFill>
                  <a:srgbClr val="1A2E40"/>
                </a:solidFill>
              </a:rPr>
              <a:t>(Syntax/</a:t>
            </a:r>
            <a:r>
              <a:rPr lang="en-US" altLang="ko-KR" sz="2800" dirty="0" err="1">
                <a:solidFill>
                  <a:srgbClr val="1A2E40"/>
                </a:solidFill>
              </a:rPr>
              <a:t>SentenceCanvas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1DE052-2D00-4094-9730-4CC3B7E0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18" y="1574062"/>
            <a:ext cx="6065202" cy="1159444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6B3EB096-FBA2-452E-B3B9-0B627682259E}"/>
              </a:ext>
            </a:extLst>
          </p:cNvPr>
          <p:cNvSpPr/>
          <p:nvPr/>
        </p:nvSpPr>
        <p:spPr>
          <a:xfrm>
            <a:off x="2452498" y="3295957"/>
            <a:ext cx="1435191" cy="5314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 </a:t>
            </a:r>
            <a:r>
              <a:rPr lang="ko-KR" altLang="en-US" dirty="0"/>
              <a:t>노란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A90FCE2-E34C-4552-A1CC-57FD5A3DB069}"/>
              </a:ext>
            </a:extLst>
          </p:cNvPr>
          <p:cNvSpPr/>
          <p:nvPr/>
        </p:nvSpPr>
        <p:spPr>
          <a:xfrm>
            <a:off x="1017307" y="2764519"/>
            <a:ext cx="1435191" cy="531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</a:t>
            </a:r>
            <a:r>
              <a:rPr lang="ko-KR" altLang="en-US" dirty="0"/>
              <a:t>나는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DFC4404-71C1-4F3F-909D-84E8BC7347C2}"/>
              </a:ext>
            </a:extLst>
          </p:cNvPr>
          <p:cNvSpPr/>
          <p:nvPr/>
        </p:nvSpPr>
        <p:spPr>
          <a:xfrm>
            <a:off x="2537887" y="2749012"/>
            <a:ext cx="1435191" cy="531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</a:t>
            </a:r>
            <a:r>
              <a:rPr lang="ko-KR" altLang="en-US" dirty="0"/>
              <a:t> 노란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A9AF6BF-023F-4CA7-AE81-FB7C2C53763B}"/>
              </a:ext>
            </a:extLst>
          </p:cNvPr>
          <p:cNvSpPr/>
          <p:nvPr/>
        </p:nvSpPr>
        <p:spPr>
          <a:xfrm>
            <a:off x="4058467" y="2728756"/>
            <a:ext cx="1435191" cy="531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</a:t>
            </a:r>
            <a:r>
              <a:rPr lang="ko-KR" altLang="en-US" dirty="0"/>
              <a:t> 자동차를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83024825-5DCB-4A39-8BAA-12CD2F93863B}"/>
              </a:ext>
            </a:extLst>
          </p:cNvPr>
          <p:cNvSpPr/>
          <p:nvPr/>
        </p:nvSpPr>
        <p:spPr>
          <a:xfrm>
            <a:off x="3989178" y="3268808"/>
            <a:ext cx="1435191" cy="5314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 </a:t>
            </a:r>
            <a:r>
              <a:rPr lang="ko-KR" altLang="en-US" dirty="0"/>
              <a:t>자동차를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18D71F6D-23E5-4581-A7DA-E6C43EF396BF}"/>
              </a:ext>
            </a:extLst>
          </p:cNvPr>
          <p:cNvSpPr/>
          <p:nvPr/>
        </p:nvSpPr>
        <p:spPr>
          <a:xfrm>
            <a:off x="5545829" y="3260194"/>
            <a:ext cx="1435191" cy="531438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 </a:t>
            </a:r>
            <a:r>
              <a:rPr lang="ko-KR" altLang="en-US" dirty="0"/>
              <a:t>탄다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C3613-D42E-41F7-8BC7-BA7964BCF59C}"/>
              </a:ext>
            </a:extLst>
          </p:cNvPr>
          <p:cNvSpPr txBox="1"/>
          <p:nvPr/>
        </p:nvSpPr>
        <p:spPr>
          <a:xfrm>
            <a:off x="776654" y="951381"/>
            <a:ext cx="10993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조합식</a:t>
            </a:r>
            <a:r>
              <a:rPr lang="ko-KR" altLang="en-US" sz="2800" dirty="0"/>
              <a:t> 추출 및 문장 합성은 </a:t>
            </a:r>
            <a:r>
              <a:rPr lang="ko-KR" altLang="en-US" sz="2800" dirty="0">
                <a:latin typeface="+mj-ea"/>
                <a:ea typeface="+mj-ea"/>
              </a:rPr>
              <a:t>카드가 놓인 순서에 영향을 받는다</a:t>
            </a:r>
            <a:r>
              <a:rPr lang="en-US" altLang="ko-KR" dirty="0">
                <a:latin typeface="+mj-ea"/>
                <a:ea typeface="+mj-ea"/>
              </a:rPr>
              <a:t>.(</a:t>
            </a:r>
            <a:r>
              <a:rPr lang="ko-KR" altLang="en-US" dirty="0">
                <a:latin typeface="+mj-ea"/>
                <a:ea typeface="+mj-ea"/>
              </a:rPr>
              <a:t>배가 노랗다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노란 배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FD93-5527-4B89-889D-9190AC0666B4}"/>
              </a:ext>
            </a:extLst>
          </p:cNvPr>
          <p:cNvSpPr txBox="1"/>
          <p:nvPr/>
        </p:nvSpPr>
        <p:spPr>
          <a:xfrm>
            <a:off x="6961049" y="1605371"/>
            <a:ext cx="53511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조합식에는 조합되는 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>
                <a:latin typeface="+mj-ea"/>
                <a:ea typeface="+mj-ea"/>
              </a:rPr>
              <a:t>방향</a:t>
            </a:r>
            <a:r>
              <a:rPr lang="en-US" altLang="ko-KR" sz="2000" dirty="0">
                <a:latin typeface="+mj-ea"/>
                <a:ea typeface="+mj-ea"/>
              </a:rPr>
              <a:t>' </a:t>
            </a:r>
            <a:r>
              <a:rPr lang="ko-KR" altLang="en-US" sz="2000" dirty="0"/>
              <a:t>개념이 있어</a:t>
            </a:r>
            <a:endParaRPr lang="en-US" altLang="ko-KR" sz="2000" dirty="0"/>
          </a:p>
          <a:p>
            <a:r>
              <a:rPr lang="ko-KR" altLang="en-US" sz="2000" dirty="0"/>
              <a:t>자신 앞뒤로 어떤 카드군이 붙는지를 따로 저장한다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따라서 중간에 있는 카드들은 조합식이 </a:t>
            </a:r>
            <a:r>
              <a:rPr lang="en-US" altLang="ko-KR" sz="2000" dirty="0"/>
              <a:t>2</a:t>
            </a:r>
            <a:r>
              <a:rPr lang="ko-KR" altLang="en-US" sz="2000" dirty="0"/>
              <a:t>개 저장된다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또한 </a:t>
            </a:r>
            <a:r>
              <a:rPr lang="ko-KR" altLang="en-US" sz="2000" dirty="0">
                <a:latin typeface="+mj-ea"/>
                <a:ea typeface="+mj-ea"/>
              </a:rPr>
              <a:t>문장 끝부분인 경우</a:t>
            </a:r>
            <a:r>
              <a:rPr lang="ko-KR" altLang="en-US" sz="2000" dirty="0"/>
              <a:t>도 따로 저장하여</a:t>
            </a:r>
            <a:endParaRPr lang="en-US" altLang="ko-KR" sz="2000" dirty="0"/>
          </a:p>
          <a:p>
            <a:r>
              <a:rPr lang="ko-KR" altLang="en-US" sz="2000" dirty="0"/>
              <a:t>문장 합성 시 문장 끝부분에서</a:t>
            </a:r>
            <a:endParaRPr lang="en-US" altLang="ko-KR" sz="2000" dirty="0"/>
          </a:p>
          <a:p>
            <a:r>
              <a:rPr lang="ko-KR" altLang="en-US" sz="2000" dirty="0"/>
              <a:t>해당 조합식이 우선적으로 사용될 수 있도록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E07D7-8650-46FD-9442-078CFC72327B}"/>
              </a:ext>
            </a:extLst>
          </p:cNvPr>
          <p:cNvSpPr txBox="1"/>
          <p:nvPr/>
        </p:nvSpPr>
        <p:spPr>
          <a:xfrm>
            <a:off x="1734902" y="4301788"/>
            <a:ext cx="102675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err="1"/>
              <a:t>조합식</a:t>
            </a:r>
            <a:r>
              <a:rPr lang="ko-KR" altLang="en-US" sz="2400" dirty="0"/>
              <a:t> 추출</a:t>
            </a:r>
            <a:r>
              <a:rPr lang="en-US" altLang="ko-KR" sz="2400" dirty="0"/>
              <a:t>/</a:t>
            </a:r>
            <a:r>
              <a:rPr lang="ko-KR" altLang="en-US" sz="2400" dirty="0"/>
              <a:t>저장 과정에서 어떤 카드의 조합식이 저장될 경우</a:t>
            </a:r>
            <a:endParaRPr lang="en-US" altLang="ko-KR" sz="2400" dirty="0"/>
          </a:p>
          <a:p>
            <a:pPr algn="r"/>
            <a:r>
              <a:rPr lang="ko-KR" altLang="en-US" sz="2400" dirty="0"/>
              <a:t>같은 </a:t>
            </a:r>
            <a:r>
              <a:rPr lang="ko-KR" altLang="en-US" sz="2400" dirty="0" err="1"/>
              <a:t>카드군</a:t>
            </a:r>
            <a:r>
              <a:rPr lang="ko-KR" altLang="en-US" sz="2400" dirty="0"/>
              <a:t> 내 다른 카드들도 </a:t>
            </a:r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>
                <a:latin typeface="+mj-ea"/>
                <a:ea typeface="+mj-ea"/>
              </a:rPr>
              <a:t>자동학습</a:t>
            </a:r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/>
              <a:t>을 통해 해당 조합의 조합식을 저장할 수 있다</a:t>
            </a:r>
            <a:r>
              <a:rPr lang="en-US" altLang="ko-KR" sz="2400" dirty="0"/>
              <a:t>.</a:t>
            </a:r>
          </a:p>
          <a:p>
            <a:pPr algn="r"/>
            <a:r>
              <a:rPr lang="en-US" altLang="ko-KR" sz="2000" dirty="0"/>
              <a:t>(</a:t>
            </a:r>
            <a:r>
              <a:rPr lang="ko-KR" altLang="en-US" sz="2000" dirty="0"/>
              <a:t>자동학습의 목적은 수동학습 시간을 줄이는 용도로</a:t>
            </a:r>
            <a:r>
              <a:rPr lang="en-US" altLang="ko-KR" sz="2000" dirty="0"/>
              <a:t>,</a:t>
            </a:r>
          </a:p>
          <a:p>
            <a:pPr algn="r"/>
            <a:r>
              <a:rPr lang="ko-KR" altLang="en-US" sz="2000" dirty="0">
                <a:solidFill>
                  <a:srgbClr val="FF0000"/>
                </a:solidFill>
              </a:rPr>
              <a:t>수동학습을 대체할 수는 없다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2A363ED0-82E3-4496-A920-9A70194524DC}"/>
              </a:ext>
            </a:extLst>
          </p:cNvPr>
          <p:cNvSpPr/>
          <p:nvPr/>
        </p:nvSpPr>
        <p:spPr>
          <a:xfrm>
            <a:off x="2448411" y="5283938"/>
            <a:ext cx="3041160" cy="1485900"/>
          </a:xfrm>
          <a:prstGeom prst="wedgeEllipseCallout">
            <a:avLst>
              <a:gd name="adj1" fmla="val 65592"/>
              <a:gd name="adj2" fmla="val -628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"</a:t>
            </a:r>
            <a:r>
              <a:rPr lang="ko-KR" altLang="en-US" dirty="0"/>
              <a:t>자동차를</a:t>
            </a:r>
            <a:r>
              <a:rPr lang="en-US" altLang="ko-KR" dirty="0"/>
              <a:t>"</a:t>
            </a:r>
            <a:r>
              <a:rPr lang="ko-KR" altLang="en-US" dirty="0"/>
              <a:t>에서</a:t>
            </a:r>
            <a:endParaRPr lang="en-US" altLang="ko-KR" dirty="0"/>
          </a:p>
          <a:p>
            <a:pPr algn="ctr"/>
            <a:r>
              <a:rPr lang="en-US" altLang="ko-KR" dirty="0"/>
              <a:t>"</a:t>
            </a:r>
            <a:r>
              <a:rPr lang="ko-KR" altLang="en-US" dirty="0"/>
              <a:t>오토바이를</a:t>
            </a:r>
            <a:r>
              <a:rPr lang="en-US" altLang="ko-KR" dirty="0"/>
              <a:t>", "</a:t>
            </a:r>
            <a:r>
              <a:rPr lang="ko-KR" altLang="en-US" dirty="0"/>
              <a:t>기차를</a:t>
            </a:r>
            <a:r>
              <a:rPr lang="en-US" altLang="ko-KR" dirty="0"/>
              <a:t>", "</a:t>
            </a:r>
            <a:r>
              <a:rPr lang="ko-KR" altLang="en-US" dirty="0"/>
              <a:t>오픈카를</a:t>
            </a:r>
            <a:r>
              <a:rPr lang="en-US" altLang="ko-KR" dirty="0"/>
              <a:t>" </a:t>
            </a:r>
            <a:r>
              <a:rPr lang="ko-KR" altLang="en-US" dirty="0"/>
              <a:t>등을 </a:t>
            </a:r>
            <a:endParaRPr lang="en-US" altLang="ko-KR" dirty="0"/>
          </a:p>
          <a:p>
            <a:pPr algn="ctr"/>
            <a:r>
              <a:rPr lang="ko-KR" altLang="en-US" dirty="0"/>
              <a:t>자동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187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24065-D395-4B2E-8DF9-DBC15E94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4B300-C18B-413A-8C12-AEB5878B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이 작품은</a:t>
            </a:r>
            <a:r>
              <a:rPr lang="en-US" altLang="ko-KR" dirty="0"/>
              <a:t>?</a:t>
            </a:r>
          </a:p>
          <a:p>
            <a:pPr fontAlgn="base"/>
            <a:r>
              <a:rPr lang="ko-KR" altLang="en-US" dirty="0"/>
              <a:t>개발 계기 및 필요성</a:t>
            </a:r>
            <a:endParaRPr lang="en-US" altLang="ko-KR" dirty="0"/>
          </a:p>
          <a:p>
            <a:pPr fontAlgn="base"/>
            <a:r>
              <a:rPr lang="ko-KR" altLang="en-US" dirty="0"/>
              <a:t>작품 개요</a:t>
            </a:r>
            <a:endParaRPr lang="en-US" altLang="ko-KR" dirty="0"/>
          </a:p>
          <a:p>
            <a:pPr fontAlgn="base"/>
            <a:r>
              <a:rPr lang="ko-KR" altLang="en-US" dirty="0"/>
              <a:t>사용 언어 및 도구</a:t>
            </a:r>
            <a:endParaRPr lang="en-US" altLang="ko-KR" dirty="0"/>
          </a:p>
          <a:p>
            <a:pPr fontAlgn="base"/>
            <a:r>
              <a:rPr lang="ko-KR" altLang="en-US" dirty="0"/>
              <a:t>제작 과정</a:t>
            </a:r>
            <a:endParaRPr lang="en-US" altLang="ko-KR" dirty="0"/>
          </a:p>
          <a:p>
            <a:pPr fontAlgn="base"/>
            <a:r>
              <a:rPr lang="ko-KR" altLang="en-US" dirty="0"/>
              <a:t>프로그램 구조</a:t>
            </a:r>
            <a:endParaRPr lang="en-US" altLang="ko-KR" dirty="0"/>
          </a:p>
          <a:p>
            <a:pPr fontAlgn="base"/>
            <a:r>
              <a:rPr lang="ko-KR" altLang="en-US" dirty="0"/>
              <a:t>기능 설명</a:t>
            </a:r>
            <a:endParaRPr lang="en-US" altLang="ko-KR" dirty="0"/>
          </a:p>
          <a:p>
            <a:pPr fontAlgn="base"/>
            <a:r>
              <a:rPr lang="ko-KR" altLang="en-US" dirty="0"/>
              <a:t>계획 대비 진척도 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10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 dirty="0"/>
              <a:t>구문</a:t>
            </a:r>
            <a:r>
              <a:rPr lang="en-US" altLang="ko-KR" sz="2800" dirty="0"/>
              <a:t>/</a:t>
            </a:r>
            <a:r>
              <a:rPr lang="ko-KR" altLang="en-US" sz="2800" dirty="0"/>
              <a:t>문장 학습</a:t>
            </a:r>
            <a:r>
              <a:rPr lang="en-US" altLang="ko-KR" sz="2800" dirty="0"/>
              <a:t>(Syntax/</a:t>
            </a:r>
            <a:r>
              <a:rPr lang="en-US" altLang="ko-KR" sz="2800" dirty="0" err="1"/>
              <a:t>SentenceCanvas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38202-5FFC-4359-9FB3-E50218C9E4FB}"/>
              </a:ext>
            </a:extLst>
          </p:cNvPr>
          <p:cNvSpPr txBox="1"/>
          <p:nvPr/>
        </p:nvSpPr>
        <p:spPr>
          <a:xfrm>
            <a:off x="706695" y="880844"/>
            <a:ext cx="106923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카드 조합과 입력된 구문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문장을 받으면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GameManager.MultiCardLearning</a:t>
            </a:r>
            <a:r>
              <a:rPr lang="ko-KR" altLang="en-US" sz="2400" dirty="0">
                <a:latin typeface="+mn-ea"/>
              </a:rPr>
              <a:t> 메서드에서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>
                <a:latin typeface="+mn-ea"/>
              </a:rPr>
              <a:t>조합식의 위치와 범위를 결정하고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이를 바탕으로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확정된 </a:t>
            </a:r>
            <a:r>
              <a:rPr lang="ko-KR" altLang="en-US" sz="2400" dirty="0" err="1">
                <a:latin typeface="+mn-ea"/>
              </a:rPr>
              <a:t>조합식</a:t>
            </a:r>
            <a:r>
              <a:rPr lang="ko-KR" altLang="en-US" sz="2400" dirty="0">
                <a:latin typeface="+mn-ea"/>
              </a:rPr>
              <a:t> 및 형태소를 저장한다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우선 다음과 같은 방법으로 조합식의 초기 위치를 잡는다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9F568-C952-4F23-8D69-6232E847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7" y="2499324"/>
            <a:ext cx="5941840" cy="1651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EF445E-CF90-4D27-A797-2304E060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37" y="4417961"/>
            <a:ext cx="5941840" cy="20270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2C6576-D866-4767-A299-D4E7D7DA6199}"/>
              </a:ext>
            </a:extLst>
          </p:cNvPr>
          <p:cNvSpPr txBox="1"/>
          <p:nvPr/>
        </p:nvSpPr>
        <p:spPr>
          <a:xfrm>
            <a:off x="6882839" y="2450504"/>
            <a:ext cx="32015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단어 원형으로 찾기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000" dirty="0">
                <a:latin typeface="+mj-ea"/>
                <a:ea typeface="+mj-ea"/>
              </a:rPr>
              <a:t>"</a:t>
            </a:r>
            <a:r>
              <a:rPr lang="ko-KR" altLang="en-US" sz="2000" dirty="0">
                <a:latin typeface="+mj-ea"/>
                <a:ea typeface="+mj-ea"/>
              </a:rPr>
              <a:t>나</a:t>
            </a:r>
            <a:r>
              <a:rPr lang="en-US" altLang="ko-KR" sz="2000" dirty="0">
                <a:latin typeface="+mj-ea"/>
                <a:ea typeface="+mj-ea"/>
              </a:rPr>
              <a:t>"</a:t>
            </a:r>
            <a:r>
              <a:rPr lang="ko-KR" altLang="en-US" sz="2000" dirty="0"/>
              <a:t>는 노란 </a:t>
            </a:r>
            <a:r>
              <a:rPr lang="en-US" altLang="ko-KR" sz="2000" dirty="0">
                <a:latin typeface="+mj-ea"/>
                <a:ea typeface="+mj-ea"/>
              </a:rPr>
              <a:t>"</a:t>
            </a:r>
            <a:r>
              <a:rPr lang="ko-KR" altLang="en-US" sz="2000" dirty="0">
                <a:latin typeface="+mj-ea"/>
                <a:ea typeface="+mj-ea"/>
              </a:rPr>
              <a:t>자동차</a:t>
            </a:r>
            <a:r>
              <a:rPr lang="en-US" altLang="ko-KR" sz="2000" dirty="0">
                <a:latin typeface="+mj-ea"/>
                <a:ea typeface="+mj-ea"/>
              </a:rPr>
              <a:t>"</a:t>
            </a:r>
            <a:r>
              <a:rPr lang="ko-KR" altLang="en-US" sz="2000" dirty="0"/>
              <a:t>를 탄다</a:t>
            </a:r>
            <a:endParaRPr lang="en-US" altLang="ko-KR" sz="2000" dirty="0"/>
          </a:p>
          <a:p>
            <a:r>
              <a:rPr lang="en-US" altLang="ko-KR" sz="2000" dirty="0"/>
              <a:t>('</a:t>
            </a:r>
            <a:r>
              <a:rPr lang="ko-KR" altLang="en-US" sz="2000" dirty="0"/>
              <a:t>나</a:t>
            </a:r>
            <a:r>
              <a:rPr lang="en-US" altLang="ko-KR" sz="2000" dirty="0"/>
              <a:t>', '</a:t>
            </a:r>
            <a:r>
              <a:rPr lang="ko-KR" altLang="en-US" sz="2000" dirty="0"/>
              <a:t>자동차</a:t>
            </a:r>
            <a:r>
              <a:rPr lang="en-US" altLang="ko-KR" sz="2000" dirty="0"/>
              <a:t>' </a:t>
            </a:r>
            <a:r>
              <a:rPr lang="ko-KR" altLang="en-US" sz="2000" dirty="0"/>
              <a:t>단어 원형 찾음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4F399-5BDF-4230-85B1-5869A2A9DD0A}"/>
              </a:ext>
            </a:extLst>
          </p:cNvPr>
          <p:cNvSpPr txBox="1"/>
          <p:nvPr/>
        </p:nvSpPr>
        <p:spPr>
          <a:xfrm>
            <a:off x="6882839" y="4417961"/>
            <a:ext cx="3406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조합식에서 찾기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000" dirty="0"/>
              <a:t>"</a:t>
            </a:r>
            <a:r>
              <a:rPr lang="ko-KR" altLang="en-US" sz="2000" dirty="0"/>
              <a:t>나</a:t>
            </a:r>
            <a:r>
              <a:rPr lang="en-US" altLang="ko-KR" sz="2000" dirty="0"/>
              <a:t>"</a:t>
            </a:r>
            <a:r>
              <a:rPr lang="ko-KR" altLang="en-US" sz="2000" dirty="0"/>
              <a:t>는 </a:t>
            </a:r>
            <a:r>
              <a:rPr lang="en-US" altLang="ko-KR" sz="2000" dirty="0">
                <a:latin typeface="+mj-ea"/>
                <a:ea typeface="+mj-ea"/>
              </a:rPr>
              <a:t>"</a:t>
            </a:r>
            <a:r>
              <a:rPr lang="ko-KR" altLang="en-US" sz="2000" dirty="0">
                <a:latin typeface="+mj-ea"/>
                <a:ea typeface="+mj-ea"/>
              </a:rPr>
              <a:t>노란</a:t>
            </a:r>
            <a:r>
              <a:rPr lang="en-US" altLang="ko-KR" sz="2000" dirty="0">
                <a:latin typeface="+mj-ea"/>
                <a:ea typeface="+mj-ea"/>
              </a:rPr>
              <a:t>"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/>
              <a:t>"</a:t>
            </a:r>
            <a:r>
              <a:rPr lang="ko-KR" altLang="en-US" sz="2000" dirty="0"/>
              <a:t>자동차</a:t>
            </a:r>
            <a:r>
              <a:rPr lang="en-US" altLang="ko-KR" sz="2000" dirty="0"/>
              <a:t>"</a:t>
            </a:r>
            <a:r>
              <a:rPr lang="ko-KR" altLang="en-US" sz="2000" dirty="0"/>
              <a:t>를 탄다</a:t>
            </a:r>
            <a:endParaRPr lang="en-US" altLang="ko-KR" sz="2000" dirty="0"/>
          </a:p>
          <a:p>
            <a:r>
              <a:rPr lang="en-US" altLang="ko-KR" sz="2000" dirty="0"/>
              <a:t>('</a:t>
            </a:r>
            <a:r>
              <a:rPr lang="ko-KR" altLang="en-US" sz="2000" dirty="0"/>
              <a:t>노란색</a:t>
            </a:r>
            <a:r>
              <a:rPr lang="en-US" altLang="ko-KR" sz="2000" dirty="0"/>
              <a:t>'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조합식</a:t>
            </a:r>
            <a:r>
              <a:rPr lang="ko-KR" altLang="en-US" sz="2000" dirty="0"/>
              <a:t> </a:t>
            </a:r>
            <a:r>
              <a:rPr lang="en-US" altLang="ko-KR" sz="2000" dirty="0"/>
              <a:t>'</a:t>
            </a:r>
            <a:r>
              <a:rPr lang="ko-KR" altLang="en-US" sz="2000" dirty="0"/>
              <a:t>노란</a:t>
            </a:r>
            <a:r>
              <a:rPr lang="en-US" altLang="ko-KR" sz="2000" dirty="0"/>
              <a:t>'</a:t>
            </a:r>
            <a:r>
              <a:rPr lang="ko-KR" altLang="en-US" sz="2000" dirty="0"/>
              <a:t>을 찾음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150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 dirty="0"/>
              <a:t>구문</a:t>
            </a:r>
            <a:r>
              <a:rPr lang="en-US" altLang="ko-KR" sz="2800" dirty="0"/>
              <a:t>/</a:t>
            </a:r>
            <a:r>
              <a:rPr lang="ko-KR" altLang="en-US" sz="2800" dirty="0"/>
              <a:t>문장 학습</a:t>
            </a:r>
            <a:r>
              <a:rPr lang="en-US" altLang="ko-KR" sz="2800" dirty="0"/>
              <a:t>(Syntax/</a:t>
            </a:r>
            <a:r>
              <a:rPr lang="en-US" altLang="ko-KR" sz="2800" dirty="0" err="1"/>
              <a:t>SentenceCanvas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5782A8-0632-4051-8293-3F7CBB4A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52" y="933102"/>
            <a:ext cx="6711630" cy="173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413A69-C7F5-4BDA-AFE9-80F5856E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52" y="2790736"/>
            <a:ext cx="6711630" cy="2558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18A1B1-E356-4856-B9F1-C22FC1BA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52" y="5474573"/>
            <a:ext cx="3819217" cy="1156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99CAA9-3CB1-4F0B-9A9F-CB33B2F49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386" y="5474573"/>
            <a:ext cx="2665796" cy="1156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140C1B-33EF-492B-A6CC-5571C6F419FB}"/>
              </a:ext>
            </a:extLst>
          </p:cNvPr>
          <p:cNvSpPr txBox="1"/>
          <p:nvPr/>
        </p:nvSpPr>
        <p:spPr>
          <a:xfrm>
            <a:off x="7585182" y="845224"/>
            <a:ext cx="448071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한글일 경우</a:t>
            </a:r>
            <a:endParaRPr lang="en-US" altLang="ko-KR" sz="2800" dirty="0"/>
          </a:p>
          <a:p>
            <a:r>
              <a:rPr lang="ko-KR" altLang="en-US" sz="2800" dirty="0" err="1"/>
              <a:t>앞글자</a:t>
            </a:r>
            <a:r>
              <a:rPr lang="ko-KR" altLang="en-US" sz="2800" dirty="0"/>
              <a:t> 종성 뺀 걸로 찾기</a:t>
            </a:r>
            <a:endParaRPr lang="en-US" altLang="ko-KR" sz="2800" dirty="0"/>
          </a:p>
          <a:p>
            <a:endParaRPr lang="en-US" altLang="ko-KR" sz="2400" dirty="0"/>
          </a:p>
          <a:p>
            <a:r>
              <a:rPr lang="en-US" altLang="ko-KR" sz="2000" dirty="0"/>
              <a:t>"</a:t>
            </a:r>
            <a:r>
              <a:rPr lang="ko-KR" altLang="en-US" sz="2000" dirty="0"/>
              <a:t>나</a:t>
            </a:r>
            <a:r>
              <a:rPr lang="en-US" altLang="ko-KR" sz="2000" dirty="0"/>
              <a:t>"</a:t>
            </a:r>
            <a:r>
              <a:rPr lang="ko-KR" altLang="en-US" sz="2000" dirty="0"/>
              <a:t>는 </a:t>
            </a:r>
            <a:r>
              <a:rPr lang="en-US" altLang="ko-KR" sz="2000" dirty="0"/>
              <a:t>"</a:t>
            </a:r>
            <a:r>
              <a:rPr lang="ko-KR" altLang="en-US" sz="2000" dirty="0"/>
              <a:t>노란</a:t>
            </a:r>
            <a:r>
              <a:rPr lang="en-US" altLang="ko-KR" sz="2000" dirty="0"/>
              <a:t>"</a:t>
            </a:r>
            <a:r>
              <a:rPr lang="ko-KR" altLang="en-US" sz="2000" dirty="0"/>
              <a:t> </a:t>
            </a:r>
            <a:r>
              <a:rPr lang="en-US" altLang="ko-KR" sz="2000" dirty="0"/>
              <a:t>"</a:t>
            </a:r>
            <a:r>
              <a:rPr lang="ko-KR" altLang="en-US" sz="2000" dirty="0"/>
              <a:t>자동차</a:t>
            </a:r>
            <a:r>
              <a:rPr lang="en-US" altLang="ko-KR" sz="2000" dirty="0"/>
              <a:t>"</a:t>
            </a:r>
            <a:r>
              <a:rPr lang="ko-KR" altLang="en-US" sz="2000" dirty="0"/>
              <a:t>를 </a:t>
            </a:r>
            <a:r>
              <a:rPr lang="en-US" altLang="ko-KR" sz="2000" dirty="0">
                <a:latin typeface="+mj-ea"/>
                <a:ea typeface="+mj-ea"/>
              </a:rPr>
              <a:t>"</a:t>
            </a:r>
            <a:r>
              <a:rPr lang="ko-KR" altLang="en-US" sz="2000" dirty="0">
                <a:latin typeface="+mj-ea"/>
                <a:ea typeface="+mj-ea"/>
              </a:rPr>
              <a:t>탄다</a:t>
            </a:r>
            <a:r>
              <a:rPr lang="en-US" altLang="ko-KR" sz="2000" dirty="0">
                <a:latin typeface="+mj-ea"/>
                <a:ea typeface="+mj-ea"/>
              </a:rPr>
              <a:t>"</a:t>
            </a:r>
          </a:p>
          <a:p>
            <a:r>
              <a:rPr lang="en-US" altLang="ko-KR" sz="1400" dirty="0"/>
              <a:t>('</a:t>
            </a:r>
            <a:r>
              <a:rPr lang="ko-KR" altLang="en-US" sz="1400" dirty="0"/>
              <a:t>타다</a:t>
            </a:r>
            <a:r>
              <a:rPr lang="en-US" altLang="ko-KR" sz="1400" dirty="0"/>
              <a:t>'</a:t>
            </a:r>
            <a:r>
              <a:rPr lang="ko-KR" altLang="en-US" sz="1400" dirty="0"/>
              <a:t>의 위치를 잡기 위해 검색 위치의 글자 </a:t>
            </a:r>
            <a:r>
              <a:rPr lang="en-US" altLang="ko-KR" sz="1400" dirty="0"/>
              <a:t>'</a:t>
            </a:r>
            <a:r>
              <a:rPr lang="ko-KR" altLang="en-US" sz="1400" dirty="0"/>
              <a:t>탄</a:t>
            </a:r>
            <a:r>
              <a:rPr lang="en-US" altLang="ko-KR" sz="1400" dirty="0"/>
              <a:t>'</a:t>
            </a:r>
            <a:r>
              <a:rPr lang="ko-KR" altLang="en-US" sz="1400" dirty="0"/>
              <a:t>의 종성 제거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D96E0-DC78-408B-8B62-0E6824F412D8}"/>
              </a:ext>
            </a:extLst>
          </p:cNvPr>
          <p:cNvSpPr txBox="1"/>
          <p:nvPr/>
        </p:nvSpPr>
        <p:spPr>
          <a:xfrm>
            <a:off x="7614036" y="2786955"/>
            <a:ext cx="4418197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단어 원형의</a:t>
            </a:r>
            <a:endParaRPr lang="en-US" altLang="ko-KR" sz="2800" dirty="0"/>
          </a:p>
          <a:p>
            <a:r>
              <a:rPr lang="ko-KR" altLang="en-US" sz="2800" dirty="0"/>
              <a:t>뒤쪽 일부를 점점 줄여가며 찾기</a:t>
            </a:r>
            <a:endParaRPr lang="en-US" altLang="ko-KR" sz="2800" dirty="0"/>
          </a:p>
          <a:p>
            <a:r>
              <a:rPr lang="en-US" altLang="ko-KR" dirty="0"/>
              <a:t>(</a:t>
            </a:r>
            <a:r>
              <a:rPr lang="ko-KR" altLang="en-US" dirty="0"/>
              <a:t>만약 알파벳 한 글자까지 좁혀지면 패스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7E7A9-BC96-47D3-B722-F739E5D3769A}"/>
              </a:ext>
            </a:extLst>
          </p:cNvPr>
          <p:cNvSpPr txBox="1"/>
          <p:nvPr/>
        </p:nvSpPr>
        <p:spPr>
          <a:xfrm>
            <a:off x="7614036" y="4426069"/>
            <a:ext cx="4247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단계는 카드가 주어진 순서대로 진행되고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이미 전 단계에서 </a:t>
            </a:r>
            <a:r>
              <a:rPr lang="ko-KR" altLang="en-US" dirty="0" err="1"/>
              <a:t>조합식</a:t>
            </a:r>
            <a:r>
              <a:rPr lang="ko-KR" altLang="en-US" dirty="0"/>
              <a:t> 범위를 얻었다면</a:t>
            </a:r>
            <a:endParaRPr lang="en-US" altLang="ko-KR" dirty="0"/>
          </a:p>
          <a:p>
            <a:r>
              <a:rPr lang="ko-KR" altLang="en-US" dirty="0"/>
              <a:t>다음 단계는 수행하지 않는다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A4940-A3A7-4C55-8AEB-6C85A6CF0B29}"/>
              </a:ext>
            </a:extLst>
          </p:cNvPr>
          <p:cNvSpPr txBox="1"/>
          <p:nvPr/>
        </p:nvSpPr>
        <p:spPr>
          <a:xfrm>
            <a:off x="7614036" y="5452428"/>
            <a:ext cx="4348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이상의 방법으로도 찾지 못했다면</a:t>
            </a:r>
            <a:endParaRPr lang="en-US" altLang="ko-KR" dirty="0"/>
          </a:p>
          <a:p>
            <a:r>
              <a:rPr lang="ko-KR" altLang="en-US" dirty="0"/>
              <a:t>전 단어 바로 다음 글자를 초기 위치로 삼는다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겹친 영역을 보정한다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14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 dirty="0"/>
              <a:t>구문</a:t>
            </a:r>
            <a:r>
              <a:rPr lang="en-US" altLang="ko-KR" sz="2800" dirty="0"/>
              <a:t>/</a:t>
            </a:r>
            <a:r>
              <a:rPr lang="ko-KR" altLang="en-US" sz="2800" dirty="0"/>
              <a:t>문장 학습</a:t>
            </a:r>
            <a:r>
              <a:rPr lang="en-US" altLang="ko-KR" sz="2800" dirty="0"/>
              <a:t>(Syntax/</a:t>
            </a:r>
            <a:r>
              <a:rPr lang="en-US" altLang="ko-KR" sz="2800" dirty="0" err="1"/>
              <a:t>SentenceCanvas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48EAB-D23F-4CC1-AD09-9F614FA8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9" y="1317799"/>
            <a:ext cx="5891435" cy="22585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961706-4BB3-4C58-AF72-F9405A889E73}"/>
              </a:ext>
            </a:extLst>
          </p:cNvPr>
          <p:cNvSpPr/>
          <p:nvPr/>
        </p:nvSpPr>
        <p:spPr>
          <a:xfrm>
            <a:off x="6719374" y="1277528"/>
            <a:ext cx="6096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/>
              <a:t>공백 또는 다른 </a:t>
            </a:r>
            <a:r>
              <a:rPr lang="ko-KR" altLang="en-US" sz="2400" dirty="0" err="1"/>
              <a:t>조합식</a:t>
            </a:r>
            <a:r>
              <a:rPr lang="ko-KR" altLang="en-US" sz="2400" dirty="0"/>
              <a:t> 범위를 만나기 전까지</a:t>
            </a:r>
            <a:endParaRPr lang="en-US" altLang="ko-KR" sz="2400" dirty="0"/>
          </a:p>
          <a:p>
            <a:r>
              <a:rPr lang="ko-KR" altLang="en-US" sz="2400" dirty="0"/>
              <a:t>범위를 우측으로 확대하고</a:t>
            </a:r>
            <a:endParaRPr lang="en-US" altLang="ko-KR" sz="2400" dirty="0"/>
          </a:p>
          <a:p>
            <a:pPr lvl="0"/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("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나는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노란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자동차를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탄다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")</a:t>
            </a:r>
          </a:p>
          <a:p>
            <a:endParaRPr lang="en-US" altLang="ko-KR" dirty="0"/>
          </a:p>
          <a:p>
            <a:r>
              <a:rPr lang="ko-KR" altLang="en-US" sz="2400" dirty="0"/>
              <a:t>다른 </a:t>
            </a:r>
            <a:r>
              <a:rPr lang="ko-KR" altLang="en-US" sz="2400" dirty="0" err="1"/>
              <a:t>조합식</a:t>
            </a:r>
            <a:r>
              <a:rPr lang="ko-KR" altLang="en-US" sz="2400" dirty="0"/>
              <a:t> 범위를 만날 때까지</a:t>
            </a:r>
            <a:endParaRPr lang="en-US" altLang="ko-KR" sz="2400" dirty="0"/>
          </a:p>
          <a:p>
            <a:r>
              <a:rPr lang="ko-KR" altLang="en-US" sz="2400" dirty="0"/>
              <a:t>범위를 좌측으로 확장해 가득 채운다</a:t>
            </a:r>
            <a:r>
              <a:rPr lang="en-US" altLang="ko-KR" sz="2400" dirty="0"/>
              <a:t>.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("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나는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"" 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노란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"" 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자동차를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"" </a:t>
            </a:r>
            <a:r>
              <a:rPr lang="ko-KR" altLang="en-US" sz="1600" dirty="0">
                <a:solidFill>
                  <a:prstClr val="black"/>
                </a:solidFill>
                <a:latin typeface="+mj-ea"/>
                <a:ea typeface="+mj-ea"/>
              </a:rPr>
              <a:t>탄다</a:t>
            </a:r>
            <a:r>
              <a:rPr lang="en-US" altLang="ko-KR" sz="1600" dirty="0">
                <a:solidFill>
                  <a:prstClr val="black"/>
                </a:solidFill>
                <a:latin typeface="+mj-ea"/>
                <a:ea typeface="+mj-ea"/>
              </a:rPr>
              <a:t>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6214B-FBFE-44F1-8085-F0D8A5360950}"/>
              </a:ext>
            </a:extLst>
          </p:cNvPr>
          <p:cNvSpPr txBox="1"/>
          <p:nvPr/>
        </p:nvSpPr>
        <p:spPr>
          <a:xfrm>
            <a:off x="827939" y="908196"/>
            <a:ext cx="7665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얻은 초기 위치를 기반으로 </a:t>
            </a:r>
            <a:r>
              <a:rPr lang="ko-KR" altLang="en-US" dirty="0" err="1"/>
              <a:t>조합식</a:t>
            </a:r>
            <a:r>
              <a:rPr lang="ko-KR" altLang="en-US" dirty="0"/>
              <a:t> 범위를 확장해 최종 </a:t>
            </a:r>
            <a:r>
              <a:rPr lang="ko-KR" altLang="en-US" dirty="0" err="1"/>
              <a:t>조합식</a:t>
            </a:r>
            <a:r>
              <a:rPr lang="ko-KR" altLang="en-US" dirty="0"/>
              <a:t> 범위를 확정한다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2A835-CE12-4ADC-A399-CA2897EE4007}"/>
              </a:ext>
            </a:extLst>
          </p:cNvPr>
          <p:cNvSpPr txBox="1"/>
          <p:nvPr/>
        </p:nvSpPr>
        <p:spPr>
          <a:xfrm>
            <a:off x="5664645" y="3867325"/>
            <a:ext cx="428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확정한 조합식에서 </a:t>
            </a:r>
            <a:r>
              <a:rPr lang="ko-KR" altLang="en-US" sz="2400" dirty="0">
                <a:latin typeface="+mj-ea"/>
                <a:ea typeface="+mj-ea"/>
              </a:rPr>
              <a:t>어근을</a:t>
            </a:r>
            <a:r>
              <a:rPr lang="ko-KR" altLang="en-US" sz="2400" dirty="0"/>
              <a:t> 찾고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그 앞</a:t>
            </a:r>
            <a:r>
              <a:rPr lang="en-US" altLang="ko-KR" sz="2400" dirty="0"/>
              <a:t>/</a:t>
            </a:r>
            <a:r>
              <a:rPr lang="ko-KR" altLang="en-US" sz="2400" dirty="0"/>
              <a:t>뒤 영역을 </a:t>
            </a:r>
            <a:r>
              <a:rPr lang="ko-KR" altLang="en-US" sz="2400" dirty="0">
                <a:latin typeface="+mj-ea"/>
                <a:ea typeface="+mj-ea"/>
              </a:rPr>
              <a:t>형태소</a:t>
            </a:r>
            <a:r>
              <a:rPr lang="ko-KR" altLang="en-US" sz="2400" dirty="0"/>
              <a:t>로 만든다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C1342-E20B-4B76-8C7A-2E75FAFFF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39" y="3867325"/>
            <a:ext cx="4836706" cy="2869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AB65C-494D-4024-BBAE-8DA760CABC05}"/>
              </a:ext>
            </a:extLst>
          </p:cNvPr>
          <p:cNvSpPr txBox="1"/>
          <p:nvPr/>
        </p:nvSpPr>
        <p:spPr>
          <a:xfrm>
            <a:off x="5664645" y="4873376"/>
            <a:ext cx="51106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어근의 위치는 카드 이름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의 일부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이 등장하는 곳</a:t>
            </a:r>
            <a:r>
              <a:rPr lang="ko-KR" altLang="en-US" dirty="0"/>
              <a:t>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어근이 없는 경우 </a:t>
            </a:r>
            <a:r>
              <a:rPr lang="ko-KR" altLang="en-US" dirty="0">
                <a:latin typeface="+mj-ea"/>
                <a:ea typeface="+mj-ea"/>
              </a:rPr>
              <a:t>조합식의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공백 이후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첫 글자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앞</a:t>
            </a:r>
            <a:r>
              <a:rPr lang="en-US" altLang="ko-KR" dirty="0"/>
              <a:t>/</a:t>
            </a:r>
            <a:r>
              <a:rPr lang="ko-KR" altLang="en-US" dirty="0"/>
              <a:t>뒤</a:t>
            </a:r>
            <a:r>
              <a:rPr lang="en-US" altLang="ko-KR" dirty="0"/>
              <a:t> </a:t>
            </a:r>
            <a:r>
              <a:rPr lang="ko-KR" altLang="en-US" dirty="0"/>
              <a:t>형태소의 앞</a:t>
            </a:r>
            <a:r>
              <a:rPr lang="en-US" altLang="ko-KR" dirty="0"/>
              <a:t>/</a:t>
            </a:r>
            <a:r>
              <a:rPr lang="ko-KR" altLang="en-US" dirty="0"/>
              <a:t>뒤 공백은 제거한다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("</a:t>
            </a:r>
            <a:r>
              <a:rPr lang="ko-KR" altLang="en-US" dirty="0"/>
              <a:t> 자동차를</a:t>
            </a:r>
            <a:r>
              <a:rPr lang="en-US" altLang="ko-KR" dirty="0"/>
              <a:t>"</a:t>
            </a:r>
            <a:r>
              <a:rPr lang="ko-KR" altLang="en-US" dirty="0"/>
              <a:t>에서 어근은 </a:t>
            </a:r>
            <a:r>
              <a:rPr lang="en-US" altLang="ko-KR" dirty="0">
                <a:latin typeface="+mj-ea"/>
                <a:ea typeface="+mj-ea"/>
              </a:rPr>
              <a:t>"</a:t>
            </a:r>
            <a:r>
              <a:rPr lang="ko-KR" altLang="en-US" dirty="0">
                <a:latin typeface="+mj-ea"/>
                <a:ea typeface="+mj-ea"/>
              </a:rPr>
              <a:t>자동차</a:t>
            </a:r>
            <a:r>
              <a:rPr lang="en-US" altLang="ko-KR" dirty="0">
                <a:latin typeface="+mj-ea"/>
                <a:ea typeface="+mj-ea"/>
              </a:rPr>
              <a:t>"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앞쪽 형태소는 </a:t>
            </a:r>
            <a:r>
              <a:rPr lang="ko-KR" altLang="en-US" dirty="0">
                <a:latin typeface="+mj-ea"/>
                <a:ea typeface="+mj-ea"/>
              </a:rPr>
              <a:t>없음</a:t>
            </a:r>
            <a:r>
              <a:rPr lang="en-US" altLang="ko-KR" dirty="0">
                <a:latin typeface="+mj-ea"/>
                <a:ea typeface="+mj-ea"/>
              </a:rPr>
              <a:t>("")</a:t>
            </a:r>
            <a:r>
              <a:rPr lang="en-US" altLang="ko-KR" dirty="0"/>
              <a:t>, </a:t>
            </a:r>
            <a:r>
              <a:rPr lang="ko-KR" altLang="en-US" dirty="0"/>
              <a:t>뒤쪽 형태소는 </a:t>
            </a:r>
            <a:r>
              <a:rPr lang="en-US" altLang="ko-KR" dirty="0">
                <a:latin typeface="+mj-ea"/>
                <a:ea typeface="+mj-ea"/>
              </a:rPr>
              <a:t>"</a:t>
            </a:r>
            <a:r>
              <a:rPr lang="ko-KR" altLang="en-US" dirty="0">
                <a:latin typeface="+mj-ea"/>
                <a:ea typeface="+mj-ea"/>
              </a:rPr>
              <a:t>를</a:t>
            </a:r>
            <a:r>
              <a:rPr lang="en-US" altLang="ko-KR" dirty="0">
                <a:latin typeface="+mj-ea"/>
                <a:ea typeface="+mj-ea"/>
              </a:rPr>
              <a:t>"</a:t>
            </a:r>
            <a:r>
              <a:rPr lang="ko-KR" altLang="en-US" dirty="0"/>
              <a:t>이 된다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379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24B7C-368E-4570-9404-2990C597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구문</a:t>
            </a:r>
            <a:r>
              <a:rPr lang="en-US" altLang="ko-KR" sz="2800" dirty="0">
                <a:solidFill>
                  <a:srgbClr val="1A2E40"/>
                </a:solidFill>
              </a:rPr>
              <a:t>/</a:t>
            </a:r>
            <a:r>
              <a:rPr lang="ko-KR" altLang="en-US" sz="2800" dirty="0">
                <a:solidFill>
                  <a:srgbClr val="1A2E40"/>
                </a:solidFill>
              </a:rPr>
              <a:t>문장 학습</a:t>
            </a:r>
            <a:r>
              <a:rPr lang="en-US" altLang="ko-KR" sz="2800" dirty="0">
                <a:solidFill>
                  <a:srgbClr val="1A2E40"/>
                </a:solidFill>
              </a:rPr>
              <a:t>(Syntax/</a:t>
            </a:r>
            <a:r>
              <a:rPr lang="en-US" altLang="ko-KR" sz="2800" dirty="0" err="1">
                <a:solidFill>
                  <a:srgbClr val="1A2E40"/>
                </a:solidFill>
              </a:rPr>
              <a:t>SentenceCanvas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523439-AA71-4AC6-856D-913D17BA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15" y="988935"/>
            <a:ext cx="5738068" cy="3671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BDBC5-7ED2-4FDF-B90A-2029E3653A12}"/>
              </a:ext>
            </a:extLst>
          </p:cNvPr>
          <p:cNvSpPr txBox="1"/>
          <p:nvPr/>
        </p:nvSpPr>
        <p:spPr>
          <a:xfrm>
            <a:off x="1792061" y="4660560"/>
            <a:ext cx="889057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이러한 과정을 통해 얻은 </a:t>
            </a:r>
            <a:r>
              <a:rPr lang="ko-KR" altLang="en-US" sz="2800" dirty="0">
                <a:latin typeface="+mj-ea"/>
                <a:ea typeface="+mj-ea"/>
              </a:rPr>
              <a:t>조합식과 형태소를 저장</a:t>
            </a:r>
            <a:r>
              <a:rPr lang="ko-KR" altLang="en-US" sz="2800" dirty="0"/>
              <a:t>하고</a:t>
            </a:r>
            <a:r>
              <a:rPr lang="en-US" altLang="ko-KR" sz="2800" dirty="0"/>
              <a:t>,</a:t>
            </a:r>
          </a:p>
          <a:p>
            <a:pPr algn="ctr"/>
            <a:r>
              <a:rPr lang="ko-KR" altLang="en-US" sz="2800" dirty="0"/>
              <a:t>같은 카드군의 다른 카드를 대상으로 </a:t>
            </a:r>
            <a:r>
              <a:rPr lang="en-US" altLang="ko-KR" sz="2800" dirty="0">
                <a:latin typeface="+mj-ea"/>
                <a:ea typeface="+mj-ea"/>
              </a:rPr>
              <a:t>'</a:t>
            </a:r>
            <a:r>
              <a:rPr lang="ko-KR" altLang="en-US" sz="2800" dirty="0">
                <a:latin typeface="+mj-ea"/>
                <a:ea typeface="+mj-ea"/>
              </a:rPr>
              <a:t>자동학습</a:t>
            </a:r>
            <a:r>
              <a:rPr lang="en-US" altLang="ko-KR" sz="2800" dirty="0">
                <a:latin typeface="+mj-ea"/>
                <a:ea typeface="+mj-ea"/>
              </a:rPr>
              <a:t>'</a:t>
            </a:r>
            <a:r>
              <a:rPr lang="ko-KR" altLang="en-US" sz="2800" dirty="0"/>
              <a:t>을 진행한다</a:t>
            </a:r>
            <a:r>
              <a:rPr lang="en-US" altLang="ko-KR" sz="2800" dirty="0"/>
              <a:t>.</a:t>
            </a:r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입력된 어근이 원래 카드 이름과 같은 경우 </a:t>
            </a:r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>
                <a:latin typeface="+mj-ea"/>
                <a:ea typeface="+mj-ea"/>
              </a:rPr>
              <a:t>유사 형태 형태소 자동학습</a:t>
            </a:r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/>
              <a:t>을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원래 카드 이름과 다른 경우 </a:t>
            </a:r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>
                <a:latin typeface="+mj-ea"/>
                <a:ea typeface="+mj-ea"/>
              </a:rPr>
              <a:t>변형 어근 자동학습</a:t>
            </a:r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/>
              <a:t>을 수행한다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19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4E9DE-23D6-4EFE-B225-06752F54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구문</a:t>
            </a:r>
            <a:r>
              <a:rPr lang="en-US" altLang="ko-KR" sz="2800" dirty="0">
                <a:solidFill>
                  <a:srgbClr val="1A2E40"/>
                </a:solidFill>
              </a:rPr>
              <a:t>/</a:t>
            </a:r>
            <a:r>
              <a:rPr lang="ko-KR" altLang="en-US" sz="2800" dirty="0">
                <a:solidFill>
                  <a:srgbClr val="1A2E40"/>
                </a:solidFill>
              </a:rPr>
              <a:t>문장 학습</a:t>
            </a:r>
            <a:r>
              <a:rPr lang="en-US" altLang="ko-KR" sz="2800" dirty="0">
                <a:solidFill>
                  <a:srgbClr val="1A2E40"/>
                </a:solidFill>
              </a:rPr>
              <a:t>(Syntax/</a:t>
            </a:r>
            <a:r>
              <a:rPr lang="en-US" altLang="ko-KR" sz="2800" dirty="0" err="1">
                <a:solidFill>
                  <a:srgbClr val="1A2E40"/>
                </a:solidFill>
              </a:rPr>
              <a:t>SentenceCanvas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CAD5E-4E26-438D-999E-467E277BCD79}"/>
              </a:ext>
            </a:extLst>
          </p:cNvPr>
          <p:cNvSpPr txBox="1"/>
          <p:nvPr/>
        </p:nvSpPr>
        <p:spPr>
          <a:xfrm>
            <a:off x="788565" y="763732"/>
            <a:ext cx="980749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'</a:t>
            </a:r>
            <a:r>
              <a:rPr lang="ko-KR" altLang="en-US" sz="2800" dirty="0">
                <a:latin typeface="+mj-ea"/>
                <a:ea typeface="+mj-ea"/>
              </a:rPr>
              <a:t>유사 형태 형태소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>
                <a:latin typeface="+mj-ea"/>
                <a:ea typeface="+mj-ea"/>
              </a:rPr>
              <a:t>자동학습</a:t>
            </a:r>
            <a:r>
              <a:rPr lang="en-US" altLang="ko-KR" sz="2800" dirty="0">
                <a:latin typeface="+mj-ea"/>
                <a:ea typeface="+mj-ea"/>
              </a:rPr>
              <a:t>'</a:t>
            </a:r>
            <a:r>
              <a:rPr lang="ko-KR" altLang="en-US" sz="2800" dirty="0"/>
              <a:t>은 어근이 카드 이름과 같은 상황에서</a:t>
            </a:r>
            <a:endParaRPr lang="en-US" altLang="ko-KR" sz="2800" dirty="0"/>
          </a:p>
          <a:p>
            <a:r>
              <a:rPr lang="ko-KR" altLang="en-US" sz="2800" dirty="0">
                <a:latin typeface="+mj-ea"/>
                <a:ea typeface="+mj-ea"/>
              </a:rPr>
              <a:t>해당 어근에 붙을 수 있는 적절한 형태소</a:t>
            </a:r>
            <a:r>
              <a:rPr lang="ko-KR" altLang="en-US" sz="2800" dirty="0"/>
              <a:t>를 찾는 자동학습</a:t>
            </a:r>
            <a:r>
              <a:rPr lang="en-US" altLang="ko-KR" sz="2800" dirty="0"/>
              <a:t> </a:t>
            </a:r>
            <a:r>
              <a:rPr lang="ko-KR" altLang="en-US" sz="2800" dirty="0"/>
              <a:t>과정이다</a:t>
            </a:r>
            <a:r>
              <a:rPr lang="en-US" altLang="ko-KR" sz="2800" dirty="0"/>
              <a:t>.</a:t>
            </a:r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사과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>
                <a:latin typeface="+mj-ea"/>
                <a:ea typeface="+mj-ea"/>
              </a:rPr>
              <a:t>는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en-US" altLang="ko-KR" sz="2000" dirty="0"/>
              <a:t>, </a:t>
            </a:r>
            <a:r>
              <a:rPr lang="ko-KR" altLang="en-US" sz="2000" dirty="0"/>
              <a:t>배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>
                <a:latin typeface="+mj-ea"/>
                <a:ea typeface="+mj-ea"/>
              </a:rPr>
              <a:t>는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en-US" altLang="ko-KR" sz="2000" dirty="0"/>
              <a:t>, </a:t>
            </a:r>
            <a:r>
              <a:rPr lang="ko-KR" altLang="en-US" sz="2000" dirty="0"/>
              <a:t>수박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>
                <a:latin typeface="+mj-ea"/>
                <a:ea typeface="+mj-ea"/>
              </a:rPr>
              <a:t>은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en-US" altLang="ko-KR" sz="2000" dirty="0"/>
              <a:t>, </a:t>
            </a:r>
            <a:r>
              <a:rPr lang="ko-KR" altLang="en-US" sz="2000" dirty="0"/>
              <a:t>멜론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>
                <a:latin typeface="+mj-ea"/>
                <a:ea typeface="+mj-ea"/>
              </a:rPr>
              <a:t>은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en-US" altLang="ko-KR" sz="2000" dirty="0"/>
              <a:t> </a:t>
            </a:r>
            <a:r>
              <a:rPr lang="ko-KR" altLang="en-US" sz="2000" dirty="0"/>
              <a:t>등을 찾음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2ED0D-45C6-4254-83A7-9DBF13B839BD}"/>
              </a:ext>
            </a:extLst>
          </p:cNvPr>
          <p:cNvSpPr txBox="1"/>
          <p:nvPr/>
        </p:nvSpPr>
        <p:spPr>
          <a:xfrm>
            <a:off x="5541309" y="2198453"/>
            <a:ext cx="53437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우선 저장된 </a:t>
            </a:r>
            <a:r>
              <a:rPr lang="en-US" altLang="ko-KR" sz="2000" dirty="0"/>
              <a:t>'</a:t>
            </a:r>
            <a:r>
              <a:rPr lang="ko-KR" altLang="en-US" sz="2000" dirty="0"/>
              <a:t>형태소</a:t>
            </a:r>
            <a:r>
              <a:rPr lang="en-US" altLang="ko-KR" sz="2000" dirty="0"/>
              <a:t>'</a:t>
            </a:r>
            <a:r>
              <a:rPr lang="ko-KR" altLang="en-US" sz="2000" dirty="0"/>
              <a:t>들을 활용해 현재 카드 조합에서 등장하는 </a:t>
            </a:r>
            <a:r>
              <a:rPr lang="ko-KR" altLang="en-US" sz="2000" dirty="0">
                <a:latin typeface="+mj-ea"/>
                <a:ea typeface="+mj-ea"/>
              </a:rPr>
              <a:t>모든 어근</a:t>
            </a:r>
            <a:r>
              <a:rPr lang="en-US" altLang="ko-KR" sz="2000" dirty="0">
                <a:latin typeface="+mj-ea"/>
                <a:ea typeface="+mj-ea"/>
              </a:rPr>
              <a:t>-</a:t>
            </a:r>
            <a:r>
              <a:rPr lang="ko-KR" altLang="en-US" sz="2000" dirty="0">
                <a:latin typeface="+mj-ea"/>
                <a:ea typeface="+mj-ea"/>
              </a:rPr>
              <a:t>형태소 조합</a:t>
            </a:r>
            <a:r>
              <a:rPr lang="ko-KR" altLang="en-US" sz="2000" dirty="0"/>
              <a:t>을 저장하면서</a:t>
            </a:r>
            <a:r>
              <a:rPr lang="en-US" altLang="ko-KR" sz="2000" dirty="0"/>
              <a:t>, </a:t>
            </a:r>
            <a:r>
              <a:rPr lang="ko-KR" altLang="en-US" sz="2000" dirty="0">
                <a:latin typeface="+mj-ea"/>
                <a:ea typeface="+mj-ea"/>
              </a:rPr>
              <a:t>등장하는 형태소</a:t>
            </a:r>
            <a:r>
              <a:rPr lang="en-US" altLang="ko-KR" sz="2000" dirty="0"/>
              <a:t>(</a:t>
            </a:r>
            <a:r>
              <a:rPr lang="ko-KR" altLang="en-US" sz="2000" dirty="0"/>
              <a:t>을</a:t>
            </a:r>
            <a:r>
              <a:rPr lang="en-US" altLang="ko-KR" sz="2000" dirty="0"/>
              <a:t>/</a:t>
            </a:r>
            <a:r>
              <a:rPr lang="ko-KR" altLang="en-US" sz="2000" dirty="0"/>
              <a:t>를 등</a:t>
            </a:r>
            <a:r>
              <a:rPr lang="en-US" altLang="ko-KR" sz="2000" dirty="0"/>
              <a:t>)</a:t>
            </a:r>
            <a:r>
              <a:rPr lang="ko-KR" altLang="en-US" sz="2000" dirty="0"/>
              <a:t>은</a:t>
            </a:r>
            <a:r>
              <a:rPr lang="en-US" altLang="ko-KR" sz="2000" dirty="0"/>
              <a:t> </a:t>
            </a:r>
            <a:r>
              <a:rPr lang="ko-KR" altLang="en-US" sz="2000" dirty="0"/>
              <a:t>따로 저장한다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만약 현재 카드 조합에서 </a:t>
            </a:r>
            <a:r>
              <a:rPr lang="ko-KR" altLang="en-US" sz="2000" dirty="0">
                <a:latin typeface="+mj-ea"/>
                <a:ea typeface="+mj-ea"/>
              </a:rPr>
              <a:t>처음으로 학습되는 상황</a:t>
            </a:r>
            <a:r>
              <a:rPr lang="ko-KR" altLang="en-US" sz="2000" dirty="0"/>
              <a:t>이면 </a:t>
            </a:r>
            <a:r>
              <a:rPr lang="ko-KR" altLang="en-US" sz="2000" dirty="0">
                <a:latin typeface="+mj-ea"/>
                <a:ea typeface="+mj-ea"/>
              </a:rPr>
              <a:t>입력된 조합식의 어근을 자동학습 어근으로 바꾸는 방식</a:t>
            </a:r>
            <a:r>
              <a:rPr lang="ko-KR" altLang="en-US" sz="2000" dirty="0"/>
              <a:t>으로 초기 학습하고</a:t>
            </a:r>
            <a:r>
              <a:rPr lang="en-US" altLang="ko-KR" sz="2000" dirty="0"/>
              <a:t>,</a:t>
            </a:r>
          </a:p>
          <a:p>
            <a:br>
              <a:rPr lang="en-US" altLang="ko-KR" sz="2000" dirty="0"/>
            </a:br>
            <a:r>
              <a:rPr lang="ko-KR" altLang="en-US" sz="2000" dirty="0"/>
              <a:t>해당 조합에서 </a:t>
            </a:r>
            <a:r>
              <a:rPr lang="ko-KR" altLang="en-US" sz="2000" dirty="0">
                <a:latin typeface="+mj-ea"/>
                <a:ea typeface="+mj-ea"/>
              </a:rPr>
              <a:t>등장하는 형태소가 하나</a:t>
            </a:r>
            <a:r>
              <a:rPr lang="ko-KR" altLang="en-US" sz="2000" dirty="0"/>
              <a:t>뿐이라면 </a:t>
            </a:r>
            <a:r>
              <a:rPr lang="ko-KR" altLang="en-US" sz="2000" dirty="0">
                <a:latin typeface="+mj-ea"/>
                <a:ea typeface="+mj-ea"/>
              </a:rPr>
              <a:t>해당 형태소를 어근에 붙여 학습</a:t>
            </a:r>
            <a:r>
              <a:rPr lang="ko-KR" altLang="en-US" sz="2000" dirty="0"/>
              <a:t>하고</a:t>
            </a:r>
            <a:r>
              <a:rPr lang="en-US" altLang="ko-KR" sz="2000" dirty="0"/>
              <a:t>,</a:t>
            </a:r>
          </a:p>
          <a:p>
            <a:br>
              <a:rPr lang="en-US" altLang="ko-KR" sz="2000" dirty="0"/>
            </a:br>
            <a:r>
              <a:rPr lang="ko-KR" altLang="en-US" sz="2000" dirty="0">
                <a:latin typeface="+mn-ea"/>
              </a:rPr>
              <a:t>학습하려는 어근이 </a:t>
            </a:r>
            <a:r>
              <a:rPr lang="ko-KR" altLang="en-US" sz="2000" dirty="0">
                <a:latin typeface="+mj-ea"/>
                <a:ea typeface="+mj-ea"/>
              </a:rPr>
              <a:t>이미 해당 조합에서 </a:t>
            </a:r>
            <a:r>
              <a:rPr lang="ko-KR" altLang="en-US" sz="2000" dirty="0" err="1">
                <a:latin typeface="+mj-ea"/>
                <a:ea typeface="+mj-ea"/>
              </a:rPr>
              <a:t>수동학습되었다면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n-ea"/>
              </a:rPr>
              <a:t>자동학습을 </a:t>
            </a:r>
            <a:r>
              <a:rPr lang="ko-KR" altLang="en-US" sz="2000" dirty="0">
                <a:latin typeface="+mj-ea"/>
                <a:ea typeface="+mj-ea"/>
              </a:rPr>
              <a:t>하지 않는다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17521B-093F-43DA-857A-78BDED1B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34" y="2249632"/>
            <a:ext cx="4362275" cy="42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9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3F18F2-5759-4227-91F3-D607A5B9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97" y="1565405"/>
            <a:ext cx="2743860" cy="4460983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FAF77B6-1EC2-4CA0-8306-F3CF2A14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구문</a:t>
            </a:r>
            <a:r>
              <a:rPr lang="en-US" altLang="ko-KR" sz="2800" dirty="0">
                <a:solidFill>
                  <a:srgbClr val="1A2E40"/>
                </a:solidFill>
              </a:rPr>
              <a:t>/</a:t>
            </a:r>
            <a:r>
              <a:rPr lang="ko-KR" altLang="en-US" sz="2800" dirty="0">
                <a:solidFill>
                  <a:srgbClr val="1A2E40"/>
                </a:solidFill>
              </a:rPr>
              <a:t>문장 학습</a:t>
            </a:r>
            <a:r>
              <a:rPr lang="en-US" altLang="ko-KR" sz="2800" dirty="0">
                <a:solidFill>
                  <a:srgbClr val="1A2E40"/>
                </a:solidFill>
              </a:rPr>
              <a:t>(Syntax/</a:t>
            </a:r>
            <a:r>
              <a:rPr lang="en-US" altLang="ko-KR" sz="2800" dirty="0" err="1">
                <a:solidFill>
                  <a:srgbClr val="1A2E40"/>
                </a:solidFill>
              </a:rPr>
              <a:t>SentenceCanvas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98BB8B-2DB5-44C4-B54E-5EFFD067A63A}"/>
              </a:ext>
            </a:extLst>
          </p:cNvPr>
          <p:cNvSpPr/>
          <p:nvPr/>
        </p:nvSpPr>
        <p:spPr>
          <a:xfrm>
            <a:off x="4615680" y="172479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>
                <a:latin typeface="+mj-ea"/>
              </a:rPr>
              <a:t>이후 다른 카드 조합에서 </a:t>
            </a:r>
            <a:r>
              <a:rPr lang="ko-KR" altLang="en-US" sz="2400" dirty="0">
                <a:latin typeface="+mj-ea"/>
                <a:ea typeface="+mj-ea"/>
              </a:rPr>
              <a:t>현재 어근에 현재 카드 조합에서 등장하는 형태소가 붙은 사례</a:t>
            </a:r>
            <a:r>
              <a:rPr lang="ko-KR" altLang="en-US" sz="2400" dirty="0"/>
              <a:t>를 찾고</a:t>
            </a:r>
            <a:r>
              <a:rPr lang="en-US" altLang="ko-KR" sz="2400" dirty="0"/>
              <a:t>, </a:t>
            </a:r>
            <a:r>
              <a:rPr lang="ko-KR" altLang="en-US" sz="2400" dirty="0"/>
              <a:t>사례가 있으면 해당 사례대로 학습한다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만약 사례가 없는 경우 </a:t>
            </a:r>
            <a:r>
              <a:rPr lang="ko-KR" altLang="en-US" sz="2400" dirty="0">
                <a:latin typeface="+mj-ea"/>
                <a:ea typeface="+mj-ea"/>
              </a:rPr>
              <a:t>해당 조합에서 가장 많이 나왔던 형태소를 이용해 학습</a:t>
            </a:r>
            <a:r>
              <a:rPr lang="ko-KR" altLang="en-US" sz="2400" dirty="0">
                <a:latin typeface="+mj-ea"/>
              </a:rPr>
              <a:t>한다</a:t>
            </a:r>
            <a:r>
              <a:rPr lang="en-US" altLang="ko-KR" sz="2400" dirty="0">
                <a:latin typeface="+mj-ea"/>
              </a:rPr>
              <a:t>.</a:t>
            </a:r>
            <a:endParaRPr lang="ko-KR" altLang="en-US" sz="2400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8AF1B-30E9-406D-9495-092F50043221}"/>
              </a:ext>
            </a:extLst>
          </p:cNvPr>
          <p:cNvSpPr txBox="1"/>
          <p:nvPr/>
        </p:nvSpPr>
        <p:spPr>
          <a:xfrm>
            <a:off x="4615680" y="4642594"/>
            <a:ext cx="593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</a:t>
            </a:r>
            <a:r>
              <a:rPr lang="ko-KR" altLang="en-US" dirty="0"/>
              <a:t>형태소</a:t>
            </a:r>
            <a:r>
              <a:rPr lang="en-US" altLang="ko-KR" dirty="0"/>
              <a:t>' </a:t>
            </a:r>
            <a:r>
              <a:rPr lang="ko-KR" altLang="en-US" dirty="0"/>
              <a:t>저장은 수동학습을 통해서만 진행되므로</a:t>
            </a:r>
            <a:r>
              <a:rPr lang="en-US" altLang="ko-KR" dirty="0"/>
              <a:t>, </a:t>
            </a:r>
            <a:r>
              <a:rPr lang="ko-KR" altLang="en-US" dirty="0"/>
              <a:t>이러한 방식으로 적절한 형태소를 찾을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1425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4E9DE-23D6-4EFE-B225-06752F54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구문</a:t>
            </a:r>
            <a:r>
              <a:rPr lang="en-US" altLang="ko-KR" sz="2800" dirty="0">
                <a:solidFill>
                  <a:srgbClr val="1A2E40"/>
                </a:solidFill>
              </a:rPr>
              <a:t>/</a:t>
            </a:r>
            <a:r>
              <a:rPr lang="ko-KR" altLang="en-US" sz="2800" dirty="0">
                <a:solidFill>
                  <a:srgbClr val="1A2E40"/>
                </a:solidFill>
              </a:rPr>
              <a:t>문장 학습</a:t>
            </a:r>
            <a:r>
              <a:rPr lang="en-US" altLang="ko-KR" sz="2800" dirty="0">
                <a:solidFill>
                  <a:srgbClr val="1A2E40"/>
                </a:solidFill>
              </a:rPr>
              <a:t>(Syntax/</a:t>
            </a:r>
            <a:r>
              <a:rPr lang="en-US" altLang="ko-KR" sz="2800" dirty="0" err="1">
                <a:solidFill>
                  <a:srgbClr val="1A2E40"/>
                </a:solidFill>
              </a:rPr>
              <a:t>SentenceCanvas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CAD5E-4E26-438D-999E-467E277BCD79}"/>
              </a:ext>
            </a:extLst>
          </p:cNvPr>
          <p:cNvSpPr txBox="1"/>
          <p:nvPr/>
        </p:nvSpPr>
        <p:spPr>
          <a:xfrm>
            <a:off x="788565" y="763732"/>
            <a:ext cx="954620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'</a:t>
            </a:r>
            <a:r>
              <a:rPr lang="ko-KR" altLang="en-US" sz="2800" dirty="0">
                <a:latin typeface="+mj-ea"/>
                <a:ea typeface="+mj-ea"/>
              </a:rPr>
              <a:t>변형 어근 자동학습</a:t>
            </a:r>
            <a:r>
              <a:rPr lang="en-US" altLang="ko-KR" sz="2800" dirty="0">
                <a:latin typeface="+mj-ea"/>
                <a:ea typeface="+mj-ea"/>
              </a:rPr>
              <a:t>'</a:t>
            </a:r>
            <a:r>
              <a:rPr lang="ko-KR" altLang="en-US" sz="2800" dirty="0">
                <a:latin typeface="+mj-ea"/>
                <a:ea typeface="+mj-ea"/>
              </a:rPr>
              <a:t>은 </a:t>
            </a:r>
            <a:r>
              <a:rPr lang="ko-KR" altLang="en-US" sz="2800" dirty="0">
                <a:latin typeface="+mn-ea"/>
              </a:rPr>
              <a:t>어근이 카드 이름과 다른 상황에서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현재 조합과 비슷한 형태의 조합식이 있는지 찾는 자동학습 과정이다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("</a:t>
            </a:r>
            <a:r>
              <a:rPr lang="ko-KR" altLang="en-US" dirty="0">
                <a:latin typeface="+mn-ea"/>
              </a:rPr>
              <a:t>먹다</a:t>
            </a:r>
            <a:r>
              <a:rPr lang="en-US" altLang="ko-KR" dirty="0">
                <a:latin typeface="+mn-ea"/>
              </a:rPr>
              <a:t>", "</a:t>
            </a:r>
            <a:r>
              <a:rPr lang="ko-KR" altLang="en-US" dirty="0">
                <a:latin typeface="+mn-ea"/>
              </a:rPr>
              <a:t>입다</a:t>
            </a:r>
            <a:r>
              <a:rPr lang="en-US" altLang="ko-KR" dirty="0">
                <a:latin typeface="+mn-ea"/>
              </a:rPr>
              <a:t>", "</a:t>
            </a:r>
            <a:r>
              <a:rPr lang="ko-KR" altLang="en-US" dirty="0">
                <a:latin typeface="+mn-ea"/>
              </a:rPr>
              <a:t>앉다</a:t>
            </a:r>
            <a:r>
              <a:rPr lang="en-US" altLang="ko-KR" dirty="0">
                <a:latin typeface="+mn-ea"/>
              </a:rPr>
              <a:t>"</a:t>
            </a:r>
            <a:r>
              <a:rPr lang="ko-KR" altLang="en-US" dirty="0">
                <a:latin typeface="+mn-ea"/>
              </a:rPr>
              <a:t>에서 비롯된 </a:t>
            </a:r>
            <a:r>
              <a:rPr lang="en-US" altLang="ko-KR" dirty="0">
                <a:latin typeface="+mn-ea"/>
              </a:rPr>
              <a:t>"</a:t>
            </a:r>
            <a:r>
              <a:rPr lang="ko-KR" altLang="en-US" dirty="0">
                <a:latin typeface="+mn-ea"/>
              </a:rPr>
              <a:t>먹는다</a:t>
            </a:r>
            <a:r>
              <a:rPr lang="en-US" altLang="ko-KR" dirty="0">
                <a:latin typeface="+mn-ea"/>
              </a:rPr>
              <a:t>", "</a:t>
            </a:r>
            <a:r>
              <a:rPr lang="ko-KR" altLang="en-US" dirty="0">
                <a:latin typeface="+mn-ea"/>
              </a:rPr>
              <a:t>입는다</a:t>
            </a:r>
            <a:r>
              <a:rPr lang="en-US" altLang="ko-KR" dirty="0">
                <a:latin typeface="+mn-ea"/>
              </a:rPr>
              <a:t>", "</a:t>
            </a:r>
            <a:r>
              <a:rPr lang="ko-KR" altLang="en-US" dirty="0">
                <a:latin typeface="+mn-ea"/>
              </a:rPr>
              <a:t>앉는다</a:t>
            </a:r>
            <a:r>
              <a:rPr lang="en-US" altLang="ko-KR" dirty="0">
                <a:latin typeface="+mn-ea"/>
              </a:rPr>
              <a:t>"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E44774-0F02-4939-B127-464F9E44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37" y="2181138"/>
            <a:ext cx="4728412" cy="443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A0AF4E-27CE-4321-973E-DE37F253966E}"/>
              </a:ext>
            </a:extLst>
          </p:cNvPr>
          <p:cNvSpPr txBox="1"/>
          <p:nvPr/>
        </p:nvSpPr>
        <p:spPr>
          <a:xfrm>
            <a:off x="5742549" y="2729237"/>
            <a:ext cx="63040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지금까지 학습된 모든 어근이 다른 조합식을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j-ea"/>
                <a:ea typeface="+mj-ea"/>
              </a:rPr>
              <a:t>자동학습하려는</a:t>
            </a:r>
            <a:r>
              <a:rPr lang="ko-KR" altLang="en-US" sz="2000" dirty="0">
                <a:latin typeface="+mj-ea"/>
                <a:ea typeface="+mj-ea"/>
              </a:rPr>
              <a:t> 카드에서 생성된 </a:t>
            </a:r>
            <a:r>
              <a:rPr lang="ko-KR" altLang="en-US" sz="2000" dirty="0" err="1">
                <a:latin typeface="+mj-ea"/>
                <a:ea typeface="+mj-ea"/>
              </a:rPr>
              <a:t>조합식</a:t>
            </a:r>
            <a:r>
              <a:rPr lang="en-US" altLang="ko-KR" sz="2000" dirty="0">
                <a:latin typeface="+mj-ea"/>
                <a:ea typeface="+mj-ea"/>
              </a:rPr>
              <a:t>(A),</a:t>
            </a:r>
          </a:p>
          <a:p>
            <a:r>
              <a:rPr lang="ko-KR" altLang="en-US" sz="2000" dirty="0">
                <a:latin typeface="+mj-ea"/>
                <a:ea typeface="+mj-ea"/>
              </a:rPr>
              <a:t>같은 카드군의 다른 카드에서 생성된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현재 </a:t>
            </a:r>
            <a:r>
              <a:rPr lang="ko-KR" altLang="en-US" sz="2000" dirty="0" err="1">
                <a:latin typeface="+mj-ea"/>
                <a:ea typeface="+mj-ea"/>
              </a:rPr>
              <a:t>카드군</a:t>
            </a:r>
            <a:r>
              <a:rPr lang="ko-KR" altLang="en-US" sz="2000" dirty="0">
                <a:latin typeface="+mj-ea"/>
                <a:ea typeface="+mj-ea"/>
              </a:rPr>
              <a:t> 조합의 </a:t>
            </a:r>
            <a:r>
              <a:rPr lang="ko-KR" altLang="en-US" sz="2000" dirty="0" err="1">
                <a:latin typeface="+mj-ea"/>
                <a:ea typeface="+mj-ea"/>
              </a:rPr>
              <a:t>조합식</a:t>
            </a:r>
            <a:r>
              <a:rPr lang="en-US" altLang="ko-KR" sz="2000" dirty="0">
                <a:latin typeface="+mj-ea"/>
                <a:ea typeface="+mj-ea"/>
              </a:rPr>
              <a:t>(B),</a:t>
            </a:r>
          </a:p>
          <a:p>
            <a:pPr lvl="0"/>
            <a:r>
              <a:rPr lang="ko-KR" altLang="en-US" sz="2000" dirty="0">
                <a:solidFill>
                  <a:prstClr val="black"/>
                </a:solidFill>
                <a:latin typeface="배스킨라빈스 B"/>
                <a:ea typeface="배스킨라빈스 B"/>
              </a:rPr>
              <a:t>같은 카드군의 다른 카드에서 생성된</a:t>
            </a:r>
            <a:r>
              <a:rPr lang="en-US" altLang="ko-KR" sz="2000" dirty="0">
                <a:solidFill>
                  <a:prstClr val="black"/>
                </a:solidFill>
                <a:latin typeface="배스킨라빈스 B"/>
                <a:ea typeface="배스킨라빈스 B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배스킨라빈스 B"/>
                <a:ea typeface="배스킨라빈스 B"/>
              </a:rPr>
              <a:t>현재 </a:t>
            </a:r>
            <a:r>
              <a:rPr lang="ko-KR" altLang="en-US" sz="2000" dirty="0" err="1">
                <a:solidFill>
                  <a:prstClr val="black"/>
                </a:solidFill>
                <a:latin typeface="배스킨라빈스 B"/>
                <a:ea typeface="배스킨라빈스 B"/>
              </a:rPr>
              <a:t>카드군</a:t>
            </a:r>
            <a:r>
              <a:rPr lang="ko-KR" altLang="en-US" sz="2000" dirty="0">
                <a:solidFill>
                  <a:prstClr val="black"/>
                </a:solidFill>
                <a:latin typeface="배스킨라빈스 B"/>
                <a:ea typeface="배스킨라빈스 B"/>
              </a:rPr>
              <a:t> 조합 외의 </a:t>
            </a:r>
            <a:r>
              <a:rPr lang="ko-KR" altLang="en-US" sz="2000" dirty="0" err="1">
                <a:solidFill>
                  <a:prstClr val="black"/>
                </a:solidFill>
                <a:latin typeface="배스킨라빈스 B"/>
                <a:ea typeface="배스킨라빈스 B"/>
              </a:rPr>
              <a:t>조합식</a:t>
            </a:r>
            <a:r>
              <a:rPr lang="en-US" altLang="ko-KR" sz="2000" dirty="0">
                <a:solidFill>
                  <a:prstClr val="black"/>
                </a:solidFill>
                <a:latin typeface="배스킨라빈스 B"/>
                <a:ea typeface="배스킨라빈스 B"/>
              </a:rPr>
              <a:t>(C)</a:t>
            </a:r>
          </a:p>
          <a:p>
            <a:pPr lvl="0"/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등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가지로 분류한다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 lvl="0"/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lvl="0"/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만약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A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나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C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로 분류된 조합식이 없는 경우 자동학습이 불가능하다고 판정하고 자동학습을 하지 않는다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157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A3F64-4B86-40D1-A818-F0A2038E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구문</a:t>
            </a:r>
            <a:r>
              <a:rPr lang="en-US" altLang="ko-KR" sz="2800" dirty="0">
                <a:solidFill>
                  <a:srgbClr val="1A2E40"/>
                </a:solidFill>
              </a:rPr>
              <a:t>/</a:t>
            </a:r>
            <a:r>
              <a:rPr lang="ko-KR" altLang="en-US" sz="2800" dirty="0">
                <a:solidFill>
                  <a:srgbClr val="1A2E40"/>
                </a:solidFill>
              </a:rPr>
              <a:t>문장 학습</a:t>
            </a:r>
            <a:r>
              <a:rPr lang="en-US" altLang="ko-KR" sz="2800" dirty="0">
                <a:solidFill>
                  <a:srgbClr val="1A2E40"/>
                </a:solidFill>
              </a:rPr>
              <a:t>(Syntax/</a:t>
            </a:r>
            <a:r>
              <a:rPr lang="en-US" altLang="ko-KR" sz="2800" dirty="0" err="1">
                <a:solidFill>
                  <a:srgbClr val="1A2E40"/>
                </a:solidFill>
              </a:rPr>
              <a:t>SentenceCanvas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F3234-9D0A-44F2-BC34-52637051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47" y="1608820"/>
            <a:ext cx="4867954" cy="2314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30258-140C-47CD-8063-CA7AEE1D7455}"/>
              </a:ext>
            </a:extLst>
          </p:cNvPr>
          <p:cNvSpPr txBox="1"/>
          <p:nvPr/>
        </p:nvSpPr>
        <p:spPr>
          <a:xfrm>
            <a:off x="5921001" y="1796773"/>
            <a:ext cx="61350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이후</a:t>
            </a:r>
            <a:r>
              <a:rPr lang="en-US" altLang="ko-KR" sz="2400" dirty="0"/>
              <a:t> </a:t>
            </a:r>
            <a:r>
              <a:rPr lang="en-US" altLang="ko-KR" sz="2400" dirty="0">
                <a:latin typeface="+mj-ea"/>
                <a:ea typeface="+mj-ea"/>
              </a:rPr>
              <a:t>C</a:t>
            </a:r>
            <a:r>
              <a:rPr lang="ko-KR" altLang="en-US" sz="2400" dirty="0">
                <a:latin typeface="+mj-ea"/>
                <a:ea typeface="+mj-ea"/>
              </a:rPr>
              <a:t>의 </a:t>
            </a:r>
            <a:r>
              <a:rPr lang="ko-KR" altLang="en-US" sz="2400" dirty="0" err="1">
                <a:latin typeface="+mj-ea"/>
                <a:ea typeface="+mj-ea"/>
              </a:rPr>
              <a:t>조합식</a:t>
            </a:r>
            <a:r>
              <a:rPr lang="ko-KR" altLang="en-US" sz="2400" dirty="0">
                <a:latin typeface="+mj-ea"/>
                <a:ea typeface="+mj-ea"/>
              </a:rPr>
              <a:t> 형태가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B</a:t>
            </a:r>
            <a:r>
              <a:rPr lang="ko-KR" altLang="en-US" sz="2400" dirty="0">
                <a:latin typeface="+mj-ea"/>
                <a:ea typeface="+mj-ea"/>
              </a:rPr>
              <a:t>에서도 등장하는 경우</a:t>
            </a:r>
            <a:r>
              <a:rPr lang="ko-KR" altLang="en-US" sz="2400" dirty="0"/>
              <a:t>를 다시 분류한 후</a:t>
            </a:r>
            <a:endParaRPr lang="en-US" altLang="ko-KR" sz="2400" dirty="0"/>
          </a:p>
          <a:p>
            <a:r>
              <a:rPr lang="ko-KR" altLang="en-US" sz="2400" dirty="0"/>
              <a:t>해당 조합식의 카드 조합이 </a:t>
            </a:r>
            <a:r>
              <a:rPr lang="en-US" altLang="ko-KR" sz="2400" dirty="0"/>
              <a:t>A</a:t>
            </a:r>
            <a:r>
              <a:rPr lang="ko-KR" altLang="en-US" sz="2400" dirty="0"/>
              <a:t>에서도 등장하는 경우</a:t>
            </a:r>
            <a:endParaRPr lang="en-US" altLang="ko-KR" sz="2400" dirty="0"/>
          </a:p>
          <a:p>
            <a:r>
              <a:rPr lang="ko-KR" altLang="en-US" sz="2400" dirty="0"/>
              <a:t>해당 조합식의 형태를 현재 카드 조합으로 변경하여</a:t>
            </a:r>
            <a:endParaRPr lang="en-US" altLang="ko-KR" sz="2400" dirty="0"/>
          </a:p>
          <a:p>
            <a:r>
              <a:rPr lang="ko-KR" altLang="en-US" sz="2400" dirty="0"/>
              <a:t>학습한다</a:t>
            </a:r>
            <a:r>
              <a:rPr lang="en-US" altLang="ko-KR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36DA5-95BE-48E2-B34B-412494113D74}"/>
              </a:ext>
            </a:extLst>
          </p:cNvPr>
          <p:cNvSpPr txBox="1"/>
          <p:nvPr/>
        </p:nvSpPr>
        <p:spPr>
          <a:xfrm>
            <a:off x="1602299" y="4397881"/>
            <a:ext cx="93730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'</a:t>
            </a:r>
            <a:r>
              <a:rPr lang="ko-KR" altLang="en-US" sz="2400" dirty="0"/>
              <a:t>유사 형태 형태소 자동학습</a:t>
            </a:r>
            <a:r>
              <a:rPr lang="en-US" altLang="ko-KR" sz="2400" dirty="0"/>
              <a:t>'</a:t>
            </a:r>
            <a:r>
              <a:rPr lang="ko-KR" altLang="en-US" sz="2400" dirty="0"/>
              <a:t>보다 수동학습 의존도가 더 큰 자동학습 기법이지만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다르게 보면 </a:t>
            </a:r>
            <a:r>
              <a:rPr lang="ko-KR" altLang="en-US" sz="2400" dirty="0" err="1"/>
              <a:t>수동학습된</a:t>
            </a:r>
            <a:r>
              <a:rPr lang="ko-KR" altLang="en-US" sz="2400" dirty="0"/>
              <a:t> 조합식을 쉽게 다른 카드 조합으로 확장할 수 있음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>
                <a:latin typeface="+mj-ea"/>
                <a:ea typeface="+mj-ea"/>
              </a:rPr>
              <a:t>구문</a:t>
            </a:r>
            <a:r>
              <a:rPr lang="en-US" altLang="ko-KR" sz="2400" dirty="0">
                <a:latin typeface="+mj-ea"/>
                <a:ea typeface="+mj-ea"/>
              </a:rPr>
              <a:t>/</a:t>
            </a:r>
            <a:r>
              <a:rPr lang="ko-KR" altLang="en-US" sz="2400" dirty="0">
                <a:latin typeface="+mj-ea"/>
                <a:ea typeface="+mj-ea"/>
              </a:rPr>
              <a:t>문장 학습에서의 자동학습의 목적도 이러한 방식으로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 err="1">
                <a:latin typeface="+mj-ea"/>
                <a:ea typeface="+mj-ea"/>
              </a:rPr>
              <a:t>수동학습하는</a:t>
            </a:r>
            <a:r>
              <a:rPr lang="ko-KR" altLang="en-US" sz="2400" dirty="0">
                <a:latin typeface="+mj-ea"/>
                <a:ea typeface="+mj-ea"/>
              </a:rPr>
              <a:t> 시간을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단축시키는 것</a:t>
            </a:r>
            <a:r>
              <a:rPr lang="en-US" altLang="ko-KR" sz="2400" dirty="0">
                <a:latin typeface="+mj-ea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613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71D-90E4-4512-A116-14B59E08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sz="2800" dirty="0"/>
              <a:t>– </a:t>
            </a:r>
            <a:r>
              <a:rPr lang="ko-KR" altLang="en-US" sz="2800" dirty="0"/>
              <a:t>테스트</a:t>
            </a:r>
            <a:r>
              <a:rPr lang="en-US" altLang="ko-KR" sz="2800" dirty="0"/>
              <a:t>(</a:t>
            </a:r>
            <a:r>
              <a:rPr lang="en-US" altLang="ko-KR" sz="2800" dirty="0" err="1"/>
              <a:t>TestCanvas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F48D9-37C8-42A9-B89C-5DFE4F61B99A}"/>
              </a:ext>
            </a:extLst>
          </p:cNvPr>
          <p:cNvSpPr txBox="1"/>
          <p:nvPr/>
        </p:nvSpPr>
        <p:spPr>
          <a:xfrm>
            <a:off x="706695" y="880844"/>
            <a:ext cx="1135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실제로 카드 조합이 제시되었을 때 문장이 제대로 만들어지는지 확인하는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4C0C08-3EEA-4048-AB0B-0203CBBB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05" y="1622178"/>
            <a:ext cx="3584373" cy="21025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7AAE2-206F-481E-BC5C-490FB106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9" y="1622179"/>
            <a:ext cx="3584374" cy="2102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0833D2-2626-4239-B120-6CAEF21E8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633" y="1622177"/>
            <a:ext cx="3584374" cy="2102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F7072B-542C-406A-A6F8-6018EC185E40}"/>
              </a:ext>
            </a:extLst>
          </p:cNvPr>
          <p:cNvSpPr txBox="1"/>
          <p:nvPr/>
        </p:nvSpPr>
        <p:spPr>
          <a:xfrm>
            <a:off x="807449" y="4127384"/>
            <a:ext cx="61895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카드를 선택하면 </a:t>
            </a:r>
            <a:r>
              <a:rPr lang="ko-KR" altLang="en-US" sz="2000" dirty="0" err="1">
                <a:latin typeface="+mj-ea"/>
                <a:ea typeface="+mj-ea"/>
              </a:rPr>
              <a:t>조합식</a:t>
            </a:r>
            <a:r>
              <a:rPr lang="ko-KR" altLang="en-US" sz="2000" dirty="0">
                <a:latin typeface="+mj-ea"/>
                <a:ea typeface="+mj-ea"/>
              </a:rPr>
              <a:t> 우선순위에 따라 문장이 생성</a:t>
            </a:r>
            <a:r>
              <a:rPr lang="ko-KR" altLang="en-US" sz="2000" dirty="0"/>
              <a:t>되고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생성된 문장에 대한 </a:t>
            </a:r>
            <a:r>
              <a:rPr lang="ko-KR" altLang="en-US" sz="2000" dirty="0">
                <a:latin typeface="+mj-ea"/>
                <a:ea typeface="+mj-ea"/>
              </a:rPr>
              <a:t>피드백</a:t>
            </a:r>
            <a:r>
              <a:rPr lang="ko-KR" altLang="en-US" sz="2000" dirty="0"/>
              <a:t>을 할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>
                <a:latin typeface="+mj-ea"/>
                <a:ea typeface="+mj-ea"/>
              </a:rPr>
              <a:t>맞아요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/>
              <a:t>를 누르면 사용된 조합식에 다량의 가중치가 추가되고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>
                <a:latin typeface="+mj-ea"/>
                <a:ea typeface="+mj-ea"/>
              </a:rPr>
              <a:t>맞지만 어색해요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/>
              <a:t>를 누르면 소량의 가중치만 추가되며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>
                <a:latin typeface="+mj-ea"/>
                <a:ea typeface="+mj-ea"/>
              </a:rPr>
              <a:t>틀려요</a:t>
            </a:r>
            <a:r>
              <a:rPr lang="en-US" altLang="ko-KR" sz="2000" dirty="0">
                <a:latin typeface="+mj-ea"/>
                <a:ea typeface="+mj-ea"/>
              </a:rPr>
              <a:t>'</a:t>
            </a:r>
            <a:r>
              <a:rPr lang="ko-KR" altLang="en-US" sz="2000" dirty="0"/>
              <a:t>를 누르면 가중치가 추가되지 않는다</a:t>
            </a:r>
            <a:r>
              <a:rPr lang="en-US" altLang="ko-KR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8A2BD-CA21-4431-8130-BD57EEF1AEF4}"/>
              </a:ext>
            </a:extLst>
          </p:cNvPr>
          <p:cNvSpPr txBox="1"/>
          <p:nvPr/>
        </p:nvSpPr>
        <p:spPr>
          <a:xfrm>
            <a:off x="7384143" y="4127384"/>
            <a:ext cx="45993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'</a:t>
            </a:r>
            <a:r>
              <a:rPr lang="ko-KR" altLang="en-US" sz="2000" dirty="0"/>
              <a:t>맞지만 어색해요</a:t>
            </a:r>
            <a:r>
              <a:rPr lang="en-US" altLang="ko-KR" sz="2000" dirty="0"/>
              <a:t>', '</a:t>
            </a:r>
            <a:r>
              <a:rPr lang="ko-KR" altLang="en-US" sz="2000" dirty="0"/>
              <a:t>틀려요</a:t>
            </a:r>
            <a:r>
              <a:rPr lang="en-US" altLang="ko-KR" sz="2000" dirty="0"/>
              <a:t>'</a:t>
            </a:r>
            <a:r>
              <a:rPr lang="ko-KR" altLang="en-US" sz="2000" dirty="0"/>
              <a:t>를 선택한 경우</a:t>
            </a:r>
            <a:endParaRPr lang="en-US" altLang="ko-KR" sz="2000" dirty="0"/>
          </a:p>
          <a:p>
            <a:pPr algn="r"/>
            <a:r>
              <a:rPr lang="ko-KR" altLang="en-US" sz="2000" dirty="0"/>
              <a:t>피드백 과정이 진행되며</a:t>
            </a:r>
            <a:r>
              <a:rPr lang="en-US" altLang="ko-KR" sz="2000" dirty="0"/>
              <a:t>,</a:t>
            </a:r>
          </a:p>
          <a:p>
            <a:pPr algn="r"/>
            <a:r>
              <a:rPr lang="ko-KR" altLang="en-US" sz="2000" dirty="0"/>
              <a:t>틀린 카드를 클릭하면</a:t>
            </a:r>
            <a:endParaRPr lang="en-US" altLang="ko-KR" sz="2000" dirty="0"/>
          </a:p>
          <a:p>
            <a:pPr algn="r"/>
            <a:r>
              <a:rPr lang="ko-KR" altLang="en-US" sz="2000" dirty="0">
                <a:latin typeface="+mj-ea"/>
                <a:ea typeface="+mj-ea"/>
              </a:rPr>
              <a:t>해당 카드의 다음 우선순위 조합식을 이용해</a:t>
            </a:r>
            <a:endParaRPr lang="en-US" altLang="ko-KR" sz="2000" dirty="0">
              <a:latin typeface="+mj-ea"/>
              <a:ea typeface="+mj-ea"/>
            </a:endParaRPr>
          </a:p>
          <a:p>
            <a:pPr algn="r"/>
            <a:r>
              <a:rPr lang="ko-KR" altLang="en-US" sz="2000" dirty="0">
                <a:latin typeface="+mj-ea"/>
                <a:ea typeface="+mj-ea"/>
              </a:rPr>
              <a:t>문장을 생성한다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1377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1DD7-D8DD-44F6-8D88-CB5D38AF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테스트</a:t>
            </a:r>
            <a:r>
              <a:rPr lang="en-US" altLang="ko-KR" sz="2800" dirty="0">
                <a:solidFill>
                  <a:srgbClr val="1A2E40"/>
                </a:solidFill>
              </a:rPr>
              <a:t>(</a:t>
            </a:r>
            <a:r>
              <a:rPr lang="en-US" altLang="ko-KR" sz="2800" dirty="0" err="1">
                <a:solidFill>
                  <a:srgbClr val="1A2E40"/>
                </a:solidFill>
              </a:rPr>
              <a:t>TestCanvas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0D54D-50E6-43EE-AB66-4DB0E6548E22}"/>
              </a:ext>
            </a:extLst>
          </p:cNvPr>
          <p:cNvSpPr txBox="1"/>
          <p:nvPr/>
        </p:nvSpPr>
        <p:spPr>
          <a:xfrm>
            <a:off x="809031" y="2685191"/>
            <a:ext cx="11271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문장 생성에 참여하는 카드들은 </a:t>
            </a:r>
            <a:r>
              <a:rPr lang="ko-KR" altLang="en-US" sz="2000" dirty="0">
                <a:latin typeface="+mj-ea"/>
                <a:ea typeface="+mj-ea"/>
              </a:rPr>
              <a:t>반드시 이름이 있어야 하</a:t>
            </a:r>
            <a:r>
              <a:rPr lang="ko-KR" altLang="en-US" sz="2000" dirty="0"/>
              <a:t>며</a:t>
            </a:r>
            <a:r>
              <a:rPr lang="en-US" altLang="ko-KR" sz="2000"/>
              <a:t>, </a:t>
            </a:r>
            <a:r>
              <a:rPr lang="ko-KR" altLang="en-US" sz="2000"/>
              <a:t>이름이 </a:t>
            </a:r>
            <a:r>
              <a:rPr lang="ko-KR" altLang="en-US" sz="2000" dirty="0"/>
              <a:t>없는 카드가 있을 경우 오류 메시지를 출력한다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E639FB-530E-4C44-BBF5-1F4B3658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60" y="867824"/>
            <a:ext cx="5467988" cy="17775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C4A415-3272-4176-9077-E6B6B1F35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91" y="867824"/>
            <a:ext cx="3030292" cy="1777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7DA23-3E44-4035-90CE-B6D9C0612909}"/>
              </a:ext>
            </a:extLst>
          </p:cNvPr>
          <p:cNvSpPr txBox="1"/>
          <p:nvPr/>
        </p:nvSpPr>
        <p:spPr>
          <a:xfrm>
            <a:off x="809031" y="3357201"/>
            <a:ext cx="6256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카드 선택이 끝나면 선택된 카드의</a:t>
            </a:r>
            <a:r>
              <a:rPr lang="en-US" altLang="ko-KR" sz="2400" dirty="0"/>
              <a:t> </a:t>
            </a:r>
            <a:r>
              <a:rPr lang="ko-KR" altLang="en-US" sz="2400" dirty="0"/>
              <a:t>앞</a:t>
            </a:r>
            <a:r>
              <a:rPr lang="en-US" altLang="ko-KR" sz="2400" dirty="0"/>
              <a:t>/</a:t>
            </a:r>
            <a:r>
              <a:rPr lang="ko-KR" altLang="en-US" sz="2400" dirty="0"/>
              <a:t>뒤 조합식들이</a:t>
            </a:r>
            <a:endParaRPr lang="en-US" altLang="ko-KR" sz="2400" dirty="0"/>
          </a:p>
          <a:p>
            <a:r>
              <a:rPr lang="ko-KR" altLang="en-US" sz="2400" dirty="0"/>
              <a:t>일정한 우선순위에 따라 정렬되어 별도의 리스트에</a:t>
            </a:r>
            <a:br>
              <a:rPr lang="en-US" altLang="ko-KR" sz="2400" dirty="0"/>
            </a:br>
            <a:r>
              <a:rPr lang="ko-KR" altLang="en-US" sz="2400" dirty="0"/>
              <a:t>저장된다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227252-9946-42E4-B770-D423644734A9}"/>
              </a:ext>
            </a:extLst>
          </p:cNvPr>
          <p:cNvSpPr/>
          <p:nvPr/>
        </p:nvSpPr>
        <p:spPr>
          <a:xfrm>
            <a:off x="809031" y="4460098"/>
            <a:ext cx="6096000" cy="22775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/>
              <a:t>연결되는 카드군이 </a:t>
            </a:r>
            <a:r>
              <a:rPr lang="ko-KR" altLang="en-US" sz="2400" dirty="0">
                <a:latin typeface="+mj-ea"/>
                <a:ea typeface="+mj-ea"/>
              </a:rPr>
              <a:t>같은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조합식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연결되는 카드군이 </a:t>
            </a:r>
            <a:r>
              <a:rPr lang="ko-KR" altLang="en-US" sz="2400" dirty="0">
                <a:latin typeface="+mj-ea"/>
                <a:ea typeface="+mj-ea"/>
              </a:rPr>
              <a:t>다른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조합식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+mj-ea"/>
                <a:ea typeface="+mj-ea"/>
              </a:rPr>
              <a:t>원래 이름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1600" dirty="0"/>
              <a:t>(</a:t>
            </a:r>
            <a:r>
              <a:rPr lang="ko-KR" altLang="en-US" sz="1600" dirty="0">
                <a:latin typeface="+mj-ea"/>
                <a:ea typeface="+mj-ea"/>
              </a:rPr>
              <a:t>임시 조합식</a:t>
            </a:r>
            <a:r>
              <a:rPr lang="ko-KR" altLang="en-US" sz="1600" dirty="0"/>
              <a:t>으로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띄어쓰기 있는 언어의 경우 앞에 공백 붙여서</a:t>
            </a:r>
            <a:r>
              <a:rPr lang="en-US" altLang="ko-KR" sz="1600" dirty="0"/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dirty="0"/>
              <a:t>우선순위가 같을 경우 </a:t>
            </a:r>
            <a:r>
              <a:rPr lang="ko-KR" altLang="en-US" dirty="0">
                <a:latin typeface="+mj-ea"/>
                <a:ea typeface="+mj-ea"/>
              </a:rPr>
              <a:t>가중치</a:t>
            </a:r>
            <a:r>
              <a:rPr lang="ko-KR" altLang="en-US" dirty="0"/>
              <a:t> 순으로 정렬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맨 끝 카드의 경우</a:t>
            </a:r>
            <a:r>
              <a:rPr lang="en-US" altLang="ko-KR" dirty="0"/>
              <a:t>, </a:t>
            </a:r>
            <a:r>
              <a:rPr lang="ko-KR" altLang="en-US" dirty="0">
                <a:latin typeface="+mj-ea"/>
                <a:ea typeface="+mj-ea"/>
              </a:rPr>
              <a:t>끝부분 조합식을 최상위 우선순위</a:t>
            </a:r>
            <a:r>
              <a:rPr lang="ko-KR" altLang="en-US" dirty="0"/>
              <a:t>로 설정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dirty="0"/>
              <a:t>언어에 띄어쓰기가 있는 경우</a:t>
            </a:r>
            <a:r>
              <a:rPr lang="en-US" altLang="ko-KR" dirty="0"/>
              <a:t>, </a:t>
            </a:r>
            <a:r>
              <a:rPr lang="ko-KR" altLang="en-US" dirty="0">
                <a:latin typeface="+mj-ea"/>
                <a:ea typeface="+mj-ea"/>
              </a:rPr>
              <a:t>띄어쓰기가 적용된 조합식</a:t>
            </a:r>
            <a:r>
              <a:rPr lang="ko-KR" altLang="en-US" dirty="0"/>
              <a:t>을 추가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EB8130-52D0-4D4E-AE81-915115BA5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73" y="3429001"/>
            <a:ext cx="5046104" cy="32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5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75BE2-AD76-421C-A44E-C10677A4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작품은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FE1BD9-37E3-46B0-9DD9-733B055D6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050" y="683038"/>
            <a:ext cx="4875352" cy="28598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616014-9F85-44BC-8443-DF362878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98" y="4515489"/>
            <a:ext cx="3578762" cy="20992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9798D8-3944-40CA-956A-C0D4D295E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68" y="4515488"/>
            <a:ext cx="3578762" cy="20992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67912C-DD41-4AD3-8C63-31872B823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238" y="4515487"/>
            <a:ext cx="3578762" cy="2099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EBAF6-6770-4F43-BEAE-B5EAC8B2BF23}"/>
              </a:ext>
            </a:extLst>
          </p:cNvPr>
          <p:cNvSpPr txBox="1"/>
          <p:nvPr/>
        </p:nvSpPr>
        <p:spPr>
          <a:xfrm>
            <a:off x="972183" y="3622658"/>
            <a:ext cx="11085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낱말카드를 이용한 언어학습</a:t>
            </a:r>
            <a:r>
              <a:rPr lang="ko-KR" altLang="en-US" sz="2400" dirty="0"/>
              <a:t>을 구현한 작품</a:t>
            </a:r>
            <a:endParaRPr lang="en-US" altLang="ko-KR" sz="2400" dirty="0"/>
          </a:p>
          <a:p>
            <a:pPr algn="ctr"/>
            <a:r>
              <a:rPr lang="ko-KR" altLang="en-US" sz="2000" dirty="0"/>
              <a:t>카드의 이름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조합 형태를 입력해 학습한 후</a:t>
            </a:r>
            <a:r>
              <a:rPr lang="en-US" altLang="ko-KR" sz="2000" dirty="0"/>
              <a:t>, </a:t>
            </a:r>
            <a:r>
              <a:rPr lang="ko-KR" altLang="en-US" sz="2000" dirty="0"/>
              <a:t>테스트 단계에서 카드를 놓아 문장이 완성되는 것을 확인한다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437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EFA4C-3F44-465F-ADD3-A6C754D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테스트</a:t>
            </a:r>
            <a:r>
              <a:rPr lang="en-US" altLang="ko-KR" sz="2800" dirty="0">
                <a:solidFill>
                  <a:srgbClr val="1A2E40"/>
                </a:solidFill>
              </a:rPr>
              <a:t>(</a:t>
            </a:r>
            <a:r>
              <a:rPr lang="en-US" altLang="ko-KR" sz="2800" dirty="0" err="1">
                <a:solidFill>
                  <a:srgbClr val="1A2E40"/>
                </a:solidFill>
              </a:rPr>
              <a:t>TestCanvas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2A670-9F05-4AC7-9B2B-89BC4257EEB8}"/>
              </a:ext>
            </a:extLst>
          </p:cNvPr>
          <p:cNvSpPr txBox="1"/>
          <p:nvPr/>
        </p:nvSpPr>
        <p:spPr>
          <a:xfrm>
            <a:off x="836785" y="897622"/>
            <a:ext cx="934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이렇게 우선순위로 정렬된 조합식을 선택해 실제 문장 생성에 사용한다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사용되는 조합식이 하나 뿐인 양 끝 카드는 하나의 </a:t>
            </a:r>
            <a:r>
              <a:rPr lang="ko-KR" altLang="en-US" sz="2400" dirty="0" err="1"/>
              <a:t>조합식</a:t>
            </a:r>
            <a:r>
              <a:rPr lang="ko-KR" altLang="en-US" sz="2400" dirty="0"/>
              <a:t> 리스트를 사용하지만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조합식이 양쪽에 있는 중간 카드들은 다음과 같은 방식으로 조합식을 선택한다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6FC05-1E01-4844-A6B1-639FD1FB8B23}"/>
              </a:ext>
            </a:extLst>
          </p:cNvPr>
          <p:cNvSpPr txBox="1"/>
          <p:nvPr/>
        </p:nvSpPr>
        <p:spPr>
          <a:xfrm>
            <a:off x="836784" y="2867225"/>
            <a:ext cx="42217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선택된 앞</a:t>
            </a:r>
            <a:r>
              <a:rPr lang="en-US" altLang="ko-KR" sz="2400" dirty="0"/>
              <a:t>/</a:t>
            </a:r>
            <a:r>
              <a:rPr lang="ko-KR" altLang="en-US" sz="2400" dirty="0"/>
              <a:t>뒤 조합식의 형태가 </a:t>
            </a:r>
            <a:r>
              <a:rPr lang="ko-KR" altLang="en-US" sz="2400" dirty="0">
                <a:latin typeface="+mj-ea"/>
                <a:ea typeface="+mj-ea"/>
              </a:rPr>
              <a:t>같다면 앞쪽 </a:t>
            </a:r>
            <a:r>
              <a:rPr lang="ko-KR" altLang="en-US" sz="2400" dirty="0" err="1">
                <a:latin typeface="+mj-ea"/>
                <a:ea typeface="+mj-ea"/>
              </a:rPr>
              <a:t>조합식</a:t>
            </a:r>
            <a:r>
              <a:rPr lang="ko-KR" altLang="en-US" sz="2400" dirty="0"/>
              <a:t> 출력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두 </a:t>
            </a:r>
            <a:r>
              <a:rPr lang="ko-KR" altLang="en-US" sz="2400" dirty="0" err="1"/>
              <a:t>조합식</a:t>
            </a:r>
            <a:r>
              <a:rPr lang="ko-KR" altLang="en-US" sz="2400" dirty="0"/>
              <a:t> 중 </a:t>
            </a:r>
            <a:r>
              <a:rPr lang="ko-KR" altLang="en-US" sz="2400" dirty="0">
                <a:latin typeface="+mj-ea"/>
                <a:ea typeface="+mj-ea"/>
              </a:rPr>
              <a:t>하나가 원래 이름이라면 원래 이름이 아닌 쪽을 출력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그렇지 않다면 </a:t>
            </a:r>
            <a:r>
              <a:rPr lang="ko-KR" altLang="en-US" sz="2400" dirty="0">
                <a:latin typeface="+mj-ea"/>
                <a:ea typeface="+mj-ea"/>
              </a:rPr>
              <a:t>둘 중 가중치가 높은 쪽을 선택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E8D867-475E-4803-8774-B66B7881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295" y="2696709"/>
            <a:ext cx="7188598" cy="38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95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EFA4C-3F44-465F-ADD3-A6C754D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테스트</a:t>
            </a:r>
            <a:r>
              <a:rPr lang="en-US" altLang="ko-KR" sz="2800" dirty="0">
                <a:solidFill>
                  <a:srgbClr val="1A2E40"/>
                </a:solidFill>
              </a:rPr>
              <a:t>(</a:t>
            </a:r>
            <a:r>
              <a:rPr lang="en-US" altLang="ko-KR" sz="2800" dirty="0" err="1">
                <a:solidFill>
                  <a:srgbClr val="1A2E40"/>
                </a:solidFill>
              </a:rPr>
              <a:t>TestCanvas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5EAE7-145C-4077-9C94-37AA02A6020F}"/>
              </a:ext>
            </a:extLst>
          </p:cNvPr>
          <p:cNvSpPr txBox="1"/>
          <p:nvPr/>
        </p:nvSpPr>
        <p:spPr>
          <a:xfrm>
            <a:off x="914400" y="902675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문장이 완성되면 테스트를 진행</a:t>
            </a:r>
            <a:r>
              <a:rPr lang="en-US" altLang="ko-KR" sz="2400" dirty="0"/>
              <a:t>, </a:t>
            </a:r>
          </a:p>
          <a:p>
            <a:r>
              <a:rPr lang="ko-KR" altLang="en-US" sz="2400" dirty="0"/>
              <a:t>결과에 따라 </a:t>
            </a:r>
            <a:r>
              <a:rPr lang="ko-KR" altLang="en-US" sz="2400" dirty="0">
                <a:latin typeface="+mj-ea"/>
                <a:ea typeface="+mj-ea"/>
              </a:rPr>
              <a:t>사용된 조합식의 가중치를 변경한다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  <a:p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61E18-FBEF-4793-AEFE-A86E9F6C7234}"/>
              </a:ext>
            </a:extLst>
          </p:cNvPr>
          <p:cNvSpPr txBox="1"/>
          <p:nvPr/>
        </p:nvSpPr>
        <p:spPr>
          <a:xfrm>
            <a:off x="7126920" y="2210252"/>
            <a:ext cx="4643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>
                <a:latin typeface="+mj-ea"/>
                <a:ea typeface="+mj-ea"/>
              </a:rPr>
              <a:t>맞아요</a:t>
            </a:r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en-US" altLang="ko-KR" sz="2400" dirty="0"/>
              <a:t> = </a:t>
            </a:r>
            <a:r>
              <a:rPr lang="ko-KR" altLang="en-US" sz="2400" dirty="0"/>
              <a:t>가중치 대폭 증가 및 사용한 조합식의 형태소 학습</a:t>
            </a:r>
            <a:endParaRPr lang="en-US" altLang="ko-KR" sz="2400" dirty="0"/>
          </a:p>
          <a:p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>
                <a:latin typeface="+mj-ea"/>
                <a:ea typeface="+mj-ea"/>
              </a:rPr>
              <a:t>맞지만 어색해요</a:t>
            </a:r>
            <a:r>
              <a:rPr lang="en-US" altLang="ko-KR" sz="2400" dirty="0">
                <a:latin typeface="+mj-ea"/>
                <a:ea typeface="+mj-ea"/>
              </a:rPr>
              <a:t>' </a:t>
            </a:r>
            <a:r>
              <a:rPr lang="en-US" altLang="ko-KR" sz="2400" dirty="0"/>
              <a:t>= </a:t>
            </a:r>
            <a:r>
              <a:rPr lang="ko-KR" altLang="en-US" sz="2400" dirty="0"/>
              <a:t>가중치 소폭 증가 및 문장 수정 돌입</a:t>
            </a:r>
            <a:endParaRPr lang="en-US" altLang="ko-KR" sz="2400" dirty="0"/>
          </a:p>
          <a:p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>
                <a:latin typeface="+mj-ea"/>
                <a:ea typeface="+mj-ea"/>
              </a:rPr>
              <a:t>틀려요</a:t>
            </a:r>
            <a:r>
              <a:rPr lang="en-US" altLang="ko-KR" sz="2400" dirty="0">
                <a:latin typeface="+mj-ea"/>
                <a:ea typeface="+mj-ea"/>
              </a:rPr>
              <a:t>' </a:t>
            </a:r>
            <a:r>
              <a:rPr lang="en-US" altLang="ko-KR" sz="2400" dirty="0"/>
              <a:t>= </a:t>
            </a:r>
            <a:r>
              <a:rPr lang="ko-KR" altLang="en-US" sz="2400" dirty="0"/>
              <a:t>문장 수정 돌입</a:t>
            </a:r>
            <a:endParaRPr lang="en-US" altLang="ko-KR" sz="2400" dirty="0"/>
          </a:p>
          <a:p>
            <a:r>
              <a:rPr lang="en-US" altLang="ko-KR" sz="2400" dirty="0">
                <a:latin typeface="+mj-ea"/>
                <a:ea typeface="+mj-ea"/>
              </a:rPr>
              <a:t>'</a:t>
            </a:r>
            <a:r>
              <a:rPr lang="ko-KR" altLang="en-US" sz="2400" dirty="0">
                <a:latin typeface="+mj-ea"/>
                <a:ea typeface="+mj-ea"/>
              </a:rPr>
              <a:t>종료</a:t>
            </a:r>
            <a:r>
              <a:rPr lang="en-US" altLang="ko-KR" sz="2400" dirty="0">
                <a:latin typeface="+mj-ea"/>
                <a:ea typeface="+mj-ea"/>
              </a:rPr>
              <a:t>' </a:t>
            </a:r>
            <a:r>
              <a:rPr lang="en-US" altLang="ko-KR" sz="2400" dirty="0"/>
              <a:t>= </a:t>
            </a:r>
            <a:r>
              <a:rPr lang="ko-KR" altLang="en-US" sz="2400" dirty="0"/>
              <a:t>아무런 행동하지 않고 나가기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0320DE-8B2E-4843-B83C-E7EA0BB1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3" y="1946395"/>
            <a:ext cx="6015674" cy="45962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8F5C57-D46E-4437-837A-8D3E54F21A7A}"/>
              </a:ext>
            </a:extLst>
          </p:cNvPr>
          <p:cNvSpPr/>
          <p:nvPr/>
        </p:nvSpPr>
        <p:spPr>
          <a:xfrm>
            <a:off x="7126920" y="4951675"/>
            <a:ext cx="46439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 dirty="0">
                <a:solidFill>
                  <a:prstClr val="black"/>
                </a:solidFill>
              </a:rPr>
              <a:t>만약 </a:t>
            </a:r>
            <a:r>
              <a:rPr lang="ko-KR" altLang="en-US" sz="2000" dirty="0" err="1">
                <a:solidFill>
                  <a:prstClr val="black"/>
                </a:solidFill>
              </a:rPr>
              <a:t>임시용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</a:rPr>
              <a:t>조합식</a:t>
            </a: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dirty="0">
                <a:solidFill>
                  <a:prstClr val="black"/>
                </a:solidFill>
              </a:rPr>
              <a:t>원래 이름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en-US" sz="2000" dirty="0">
                <a:solidFill>
                  <a:prstClr val="black"/>
                </a:solidFill>
              </a:rPr>
              <a:t>띄어쓰기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r>
              <a:rPr lang="ko-KR" altLang="en-US" sz="2000" dirty="0">
                <a:solidFill>
                  <a:prstClr val="black"/>
                </a:solidFill>
              </a:rPr>
              <a:t>나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/>
            <a:r>
              <a:rPr lang="ko-KR" altLang="en-US" sz="2000" dirty="0">
                <a:solidFill>
                  <a:prstClr val="black"/>
                </a:solidFill>
              </a:rPr>
              <a:t>다른 카드 조합의 조합식이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prstClr val="black"/>
                </a:solidFill>
              </a:rPr>
              <a:t>문장에 사용된 경우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/>
            <a:r>
              <a:rPr lang="ko-KR" altLang="en-US" sz="2000" dirty="0">
                <a:solidFill>
                  <a:prstClr val="black"/>
                </a:solidFill>
              </a:rPr>
              <a:t>현재 조합에 맞게 바꾸어 학습한다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323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EFA4C-3F44-465F-ADD3-A6C754D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A2E40"/>
                </a:solidFill>
              </a:rPr>
              <a:t>기능 설명 </a:t>
            </a:r>
            <a:r>
              <a:rPr lang="en-US" altLang="ko-KR" sz="2800" dirty="0">
                <a:solidFill>
                  <a:srgbClr val="1A2E40"/>
                </a:solidFill>
              </a:rPr>
              <a:t>– </a:t>
            </a:r>
            <a:r>
              <a:rPr lang="ko-KR" altLang="en-US" sz="2800" dirty="0">
                <a:solidFill>
                  <a:srgbClr val="1A2E40"/>
                </a:solidFill>
              </a:rPr>
              <a:t>테스트</a:t>
            </a:r>
            <a:r>
              <a:rPr lang="en-US" altLang="ko-KR" sz="2800" dirty="0">
                <a:solidFill>
                  <a:srgbClr val="1A2E40"/>
                </a:solidFill>
              </a:rPr>
              <a:t>(</a:t>
            </a:r>
            <a:r>
              <a:rPr lang="en-US" altLang="ko-KR" sz="2800" dirty="0" err="1">
                <a:solidFill>
                  <a:srgbClr val="1A2E40"/>
                </a:solidFill>
              </a:rPr>
              <a:t>TestCanvas</a:t>
            </a:r>
            <a:r>
              <a:rPr lang="en-US" altLang="ko-KR" sz="2800" dirty="0">
                <a:solidFill>
                  <a:srgbClr val="1A2E4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5EAE7-145C-4077-9C94-37AA02A6020F}"/>
              </a:ext>
            </a:extLst>
          </p:cNvPr>
          <p:cNvSpPr txBox="1"/>
          <p:nvPr/>
        </p:nvSpPr>
        <p:spPr>
          <a:xfrm>
            <a:off x="914400" y="902675"/>
            <a:ext cx="782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만약 문장 평가가 좋지 않으면</a:t>
            </a:r>
            <a:r>
              <a:rPr lang="en-US" altLang="ko-KR" sz="2400" dirty="0">
                <a:latin typeface="+mj-ea"/>
                <a:ea typeface="+mj-ea"/>
              </a:rPr>
              <a:t>,</a:t>
            </a:r>
          </a:p>
          <a:p>
            <a:r>
              <a:rPr lang="ko-KR" altLang="en-US" sz="2400" dirty="0">
                <a:latin typeface="+mj-ea"/>
                <a:ea typeface="+mj-ea"/>
              </a:rPr>
              <a:t>카드를 선택해 해당 카드에서 사용된 조합식을 변경할 수 있다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A9FBED-F62D-4BC8-806B-C8084E5C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40872"/>
            <a:ext cx="5918887" cy="383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BF5C3-0B54-4996-B4AF-F973FECB735F}"/>
              </a:ext>
            </a:extLst>
          </p:cNvPr>
          <p:cNvSpPr txBox="1"/>
          <p:nvPr/>
        </p:nvSpPr>
        <p:spPr>
          <a:xfrm>
            <a:off x="6833287" y="2459504"/>
            <a:ext cx="5301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카드에 조합식이 하나만 있다면</a:t>
            </a:r>
            <a:endParaRPr lang="en-US" altLang="ko-KR" sz="2000" dirty="0"/>
          </a:p>
          <a:p>
            <a:r>
              <a:rPr lang="ko-KR" altLang="en-US" sz="2000" dirty="0"/>
              <a:t>해당 </a:t>
            </a:r>
            <a:r>
              <a:rPr lang="ko-KR" altLang="en-US" sz="2000" dirty="0" err="1"/>
              <a:t>조합식</a:t>
            </a:r>
            <a:r>
              <a:rPr lang="ko-KR" altLang="en-US" sz="2000" dirty="0"/>
              <a:t> 우선순위를 현재와 중복되지 않은</a:t>
            </a:r>
            <a:endParaRPr lang="en-US" altLang="ko-KR" sz="2000" dirty="0"/>
          </a:p>
          <a:p>
            <a:r>
              <a:rPr lang="ko-KR" altLang="en-US" sz="2000" dirty="0"/>
              <a:t>내 밑의 가장 높은 우선순위로 변경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조합식이 </a:t>
            </a:r>
            <a:r>
              <a:rPr lang="en-US" altLang="ko-KR" sz="2000" dirty="0"/>
              <a:t>2</a:t>
            </a:r>
            <a:r>
              <a:rPr lang="ko-KR" altLang="en-US" sz="2000" dirty="0"/>
              <a:t>개라면</a:t>
            </a:r>
            <a:endParaRPr lang="en-US" altLang="ko-KR" sz="2000" dirty="0"/>
          </a:p>
          <a:p>
            <a:r>
              <a:rPr lang="ko-KR" altLang="en-US" sz="2000" dirty="0"/>
              <a:t>앞</a:t>
            </a:r>
            <a:r>
              <a:rPr lang="en-US" altLang="ko-KR" sz="2000" dirty="0"/>
              <a:t>/</a:t>
            </a:r>
            <a:r>
              <a:rPr lang="ko-KR" altLang="en-US" sz="2000" dirty="0"/>
              <a:t>뒤 우선순위를 교대로 변경</a:t>
            </a:r>
            <a:r>
              <a:rPr lang="en-US" altLang="ko-KR" sz="1600" dirty="0"/>
              <a:t>(</a:t>
            </a:r>
            <a:r>
              <a:rPr lang="ko-KR" altLang="en-US" sz="1600" dirty="0"/>
              <a:t>앞쪽만 </a:t>
            </a:r>
            <a:r>
              <a:rPr lang="en-US" altLang="ko-KR" sz="1600" dirty="0"/>
              <a:t>-&gt; </a:t>
            </a:r>
            <a:r>
              <a:rPr lang="ko-KR" altLang="en-US" sz="1600" dirty="0"/>
              <a:t>뒤쪽만 </a:t>
            </a:r>
            <a:r>
              <a:rPr lang="en-US" altLang="ko-KR" sz="1600" dirty="0"/>
              <a:t>-&gt; </a:t>
            </a:r>
            <a:r>
              <a:rPr lang="ko-KR" altLang="en-US" sz="1600" dirty="0"/>
              <a:t>둘 다</a:t>
            </a:r>
            <a:r>
              <a:rPr lang="en-US" altLang="ko-KR" sz="16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BD5C6-D03F-4B47-B120-5A54C451D892}"/>
              </a:ext>
            </a:extLst>
          </p:cNvPr>
          <p:cNvSpPr txBox="1"/>
          <p:nvPr/>
        </p:nvSpPr>
        <p:spPr>
          <a:xfrm flipH="1">
            <a:off x="6833287" y="4686339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이후 다시 문장을 생성해 평가를 받는다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952E2-8332-4D73-B973-89C21CBE2C8A}"/>
              </a:ext>
            </a:extLst>
          </p:cNvPr>
          <p:cNvSpPr txBox="1"/>
          <p:nvPr/>
        </p:nvSpPr>
        <p:spPr>
          <a:xfrm>
            <a:off x="2748675" y="5877535"/>
            <a:ext cx="8121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이러한 학습</a:t>
            </a:r>
            <a:r>
              <a:rPr lang="en-US" altLang="ko-KR" sz="2400" dirty="0"/>
              <a:t>/</a:t>
            </a:r>
            <a:r>
              <a:rPr lang="ko-KR" altLang="en-US" sz="2400" dirty="0"/>
              <a:t>테스트 과정을 반복하면 올바른 조합식의 가중치가 올라</a:t>
            </a:r>
            <a:endParaRPr lang="en-US" altLang="ko-KR" sz="2400" dirty="0"/>
          </a:p>
          <a:p>
            <a:r>
              <a:rPr lang="ko-KR" altLang="en-US" sz="2400" dirty="0"/>
              <a:t>더 정확한 문장 생성 결과를 확인할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3653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39A4B-8A44-46DE-B7A5-45B2205E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개선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A6A37-28C3-4230-BF20-CA2431E16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를 조금 더 쉽게 변경</a:t>
            </a:r>
            <a:endParaRPr lang="en-US" altLang="ko-KR" dirty="0"/>
          </a:p>
          <a:p>
            <a:pPr lvl="1"/>
            <a:r>
              <a:rPr lang="ko-KR" altLang="en-US" dirty="0"/>
              <a:t>꼭 </a:t>
            </a:r>
            <a:r>
              <a:rPr lang="en-US" altLang="ko-KR" dirty="0"/>
              <a:t>Tab </a:t>
            </a:r>
            <a:r>
              <a:rPr lang="ko-KR" altLang="en-US" dirty="0"/>
              <a:t>키로 감추지 않아도 다른 카드를 선택할 수 있게</a:t>
            </a:r>
            <a:r>
              <a:rPr lang="en-US" altLang="ko-KR" dirty="0"/>
              <a:t>...</a:t>
            </a:r>
          </a:p>
          <a:p>
            <a:pPr lvl="1"/>
            <a:r>
              <a:rPr lang="ko-KR" altLang="en-US" dirty="0"/>
              <a:t>테스트 피드백 과정 역시 직관적이지는 않음</a:t>
            </a:r>
            <a:endParaRPr lang="en-US" altLang="ko-KR" dirty="0"/>
          </a:p>
          <a:p>
            <a:r>
              <a:rPr lang="ko-KR" altLang="en-US" dirty="0"/>
              <a:t>더 많은 카드 추가와 이를 통한 프로그램 질적 강화</a:t>
            </a:r>
            <a:endParaRPr lang="en-US" altLang="ko-KR" dirty="0"/>
          </a:p>
          <a:p>
            <a:pPr lvl="1"/>
            <a:r>
              <a:rPr lang="ko-KR" altLang="en-US" dirty="0"/>
              <a:t>사용자가 직접 카드를 추가할 수도 있지 않을까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작품 주제 </a:t>
            </a:r>
            <a:r>
              <a:rPr lang="ko-KR" altLang="en-US" dirty="0" err="1"/>
              <a:t>확장시키기</a:t>
            </a:r>
            <a:endParaRPr lang="en-US" altLang="ko-KR" dirty="0"/>
          </a:p>
          <a:p>
            <a:pPr lvl="1"/>
            <a:r>
              <a:rPr lang="ko-KR" altLang="en-US" dirty="0"/>
              <a:t>앱으로 만들어 일종의 키우기 게임처럼 만들 수도 있음</a:t>
            </a:r>
            <a:endParaRPr lang="en-US" altLang="ko-KR" dirty="0"/>
          </a:p>
          <a:p>
            <a:pPr lvl="1"/>
            <a:r>
              <a:rPr lang="ko-KR" altLang="en-US" dirty="0"/>
              <a:t>카드 수가 많아져 학습 데이터가 많아지면 본격적인 기계학습 알고리즘을 도입할 수도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735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9EB4D-04B5-4094-B833-EA55F309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대비 진척도</a:t>
            </a:r>
            <a:r>
              <a:rPr lang="en-US" altLang="ko-KR" dirty="0"/>
              <a:t>(1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CA46E-8AB1-4646-9299-B4A3B396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40" y="913458"/>
            <a:ext cx="9836803" cy="54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00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101C8-9A64-4A04-90EB-E01D0BA8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대비 진척도</a:t>
            </a:r>
            <a:r>
              <a:rPr lang="en-US" altLang="ko-KR" dirty="0"/>
              <a:t>(2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4CB196-22B0-4D1C-B6C3-16ACA4656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660" y="1554980"/>
            <a:ext cx="10422474" cy="37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99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7EEAA-0830-4545-93AC-40F9C2CB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AA9E8B-5FF3-403C-BC15-DC9E44FDB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08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6F232-5A84-4735-972E-D17F9DD1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계기 및 필요성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1920D1EE-7289-4374-A8BA-B8384073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353" y="940101"/>
            <a:ext cx="11197244" cy="5586533"/>
          </a:xfrm>
        </p:spPr>
        <p:txBody>
          <a:bodyPr/>
          <a:lstStyle/>
          <a:p>
            <a:r>
              <a:rPr lang="ko-KR" altLang="en-US" dirty="0"/>
              <a:t>인공지능 언어학습</a:t>
            </a:r>
            <a:r>
              <a:rPr lang="en-US" altLang="ko-KR" dirty="0"/>
              <a:t>(</a:t>
            </a: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en-US" altLang="ko-KR" dirty="0"/>
              <a:t>)</a:t>
            </a:r>
            <a:r>
              <a:rPr lang="ko-KR" altLang="en-US" dirty="0"/>
              <a:t>에 대한 관심이 높아지면서</a:t>
            </a:r>
            <a:r>
              <a:rPr lang="en-US" altLang="ko-KR" dirty="0"/>
              <a:t>, </a:t>
            </a:r>
            <a:r>
              <a:rPr lang="ko-KR" altLang="en-US" b="1" dirty="0"/>
              <a:t>새로운 방식의 언어학습 모델</a:t>
            </a:r>
            <a:r>
              <a:rPr lang="ko-KR" altLang="en-US" dirty="0"/>
              <a:t>에 관심이 생김</a:t>
            </a:r>
            <a:endParaRPr lang="en-US" altLang="ko-KR" dirty="0"/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영유아들이 글자판이나 그림카드 등 </a:t>
            </a:r>
            <a:r>
              <a:rPr lang="ko-KR" altLang="en-US" b="1" dirty="0"/>
              <a:t>그림과 낱말</a:t>
            </a:r>
            <a:r>
              <a:rPr lang="en-US" altLang="ko-KR" b="1" dirty="0"/>
              <a:t>(</a:t>
            </a:r>
            <a:r>
              <a:rPr lang="ko-KR" altLang="en-US" b="1" dirty="0"/>
              <a:t>문장</a:t>
            </a:r>
            <a:r>
              <a:rPr lang="en-US" altLang="ko-KR" b="1" dirty="0"/>
              <a:t>)</a:t>
            </a:r>
            <a:r>
              <a:rPr lang="ko-KR" altLang="en-US" b="1" dirty="0"/>
              <a:t>의 연계</a:t>
            </a:r>
            <a:r>
              <a:rPr lang="ko-KR" altLang="en-US" dirty="0"/>
              <a:t>를 이용해 언어를 자연스럽게 습득한다는 사실을 발견</a:t>
            </a:r>
            <a:endParaRPr lang="en-US" altLang="ko-KR" dirty="0"/>
          </a:p>
          <a:p>
            <a:r>
              <a:rPr lang="ko-KR" altLang="en-US" dirty="0"/>
              <a:t>이를 응용해 </a:t>
            </a:r>
            <a:r>
              <a:rPr lang="ko-KR" altLang="en-US" b="1" dirty="0"/>
              <a:t>낱말카드와 단어</a:t>
            </a:r>
            <a:r>
              <a:rPr lang="en-US" altLang="ko-KR" b="1" dirty="0"/>
              <a:t>(</a:t>
            </a:r>
            <a:r>
              <a:rPr lang="ko-KR" altLang="en-US" b="1" dirty="0"/>
              <a:t>문장</a:t>
            </a:r>
            <a:r>
              <a:rPr lang="en-US" altLang="ko-KR" b="1" dirty="0"/>
              <a:t>)</a:t>
            </a:r>
            <a:r>
              <a:rPr lang="ko-KR" altLang="en-US" b="1" dirty="0"/>
              <a:t>의 연계를 통한 </a:t>
            </a:r>
            <a:r>
              <a:rPr lang="ko-KR" altLang="en-US" dirty="0"/>
              <a:t>언어학습 시스템을 만들기로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신개념 언어학습 시스템을 통해 언어학습 시스템에 대한 새로운 방향을 제시하고</a:t>
            </a:r>
            <a:r>
              <a:rPr lang="en-US" altLang="ko-KR" dirty="0"/>
              <a:t>, </a:t>
            </a:r>
            <a:r>
              <a:rPr lang="ko-KR" altLang="en-US" dirty="0"/>
              <a:t>언어학습이 시각적으로 이루어질 수도 있음을 보여줄 수 있다</a:t>
            </a:r>
            <a:r>
              <a:rPr lang="en-US" altLang="ko-KR" dirty="0"/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47CB28-CE23-48B3-8357-30931C7B2BB6}"/>
              </a:ext>
            </a:extLst>
          </p:cNvPr>
          <p:cNvCxnSpPr>
            <a:cxnSpLocks/>
          </p:cNvCxnSpPr>
          <p:nvPr/>
        </p:nvCxnSpPr>
        <p:spPr>
          <a:xfrm>
            <a:off x="497378" y="4064642"/>
            <a:ext cx="11197244" cy="0"/>
          </a:xfrm>
          <a:prstGeom prst="line">
            <a:avLst/>
          </a:prstGeom>
          <a:ln w="76200" cap="sq" cmpd="sng">
            <a:solidFill>
              <a:srgbClr val="1A2E4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81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C9882-0655-4CB6-B07C-C8B48942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DC1E-36E0-4137-ADC3-13D26B4C0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856212"/>
            <a:ext cx="11197244" cy="113198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>
                <a:latin typeface="+mj-lt"/>
              </a:rPr>
              <a:t>인공지능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>
                <a:latin typeface="+mj-lt"/>
              </a:rPr>
              <a:t>로봇</a:t>
            </a:r>
            <a:r>
              <a:rPr lang="en-US" altLang="ko-KR" dirty="0">
                <a:latin typeface="+mj-lt"/>
              </a:rPr>
              <a:t>’</a:t>
            </a:r>
            <a:r>
              <a:rPr lang="ko-KR" altLang="en-US" dirty="0">
                <a:latin typeface="+mj-lt"/>
              </a:rPr>
              <a:t>에게 커리큘럼에 따라 언어를 학습시키는 </a:t>
            </a:r>
            <a:r>
              <a:rPr lang="en-US" altLang="ko-KR" dirty="0">
                <a:latin typeface="+mj-lt"/>
              </a:rPr>
              <a:t>PC </a:t>
            </a:r>
            <a:r>
              <a:rPr lang="ko-KR" altLang="en-US" dirty="0">
                <a:latin typeface="+mj-lt"/>
              </a:rPr>
              <a:t>프로그램</a:t>
            </a:r>
            <a:endParaRPr lang="en-US" altLang="ko-KR" dirty="0">
              <a:latin typeface="+mj-lt"/>
            </a:endParaRPr>
          </a:p>
          <a:p>
            <a:pPr lvl="1"/>
            <a:r>
              <a:rPr lang="en-US" altLang="ko-KR" i="0" dirty="0">
                <a:latin typeface="+mj-lt"/>
              </a:rPr>
              <a:t>Unity</a:t>
            </a:r>
            <a:r>
              <a:rPr lang="ko-KR" altLang="en-US" i="0" dirty="0">
                <a:latin typeface="+mj-lt"/>
              </a:rPr>
              <a:t>로 학습 </a:t>
            </a:r>
            <a:r>
              <a:rPr lang="en-US" altLang="ko-KR" i="0" dirty="0">
                <a:latin typeface="+mj-lt"/>
              </a:rPr>
              <a:t>UI</a:t>
            </a:r>
            <a:r>
              <a:rPr lang="ko-KR" altLang="en-US" i="0" dirty="0">
                <a:latin typeface="+mj-lt"/>
              </a:rPr>
              <a:t>를 만들고</a:t>
            </a:r>
            <a:r>
              <a:rPr lang="en-US" altLang="ko-KR" i="0" dirty="0">
                <a:latin typeface="+mj-lt"/>
              </a:rPr>
              <a:t>, C#</a:t>
            </a:r>
            <a:r>
              <a:rPr lang="ko-KR" altLang="en-US" i="0" dirty="0">
                <a:latin typeface="+mj-lt"/>
              </a:rPr>
              <a:t>으로 학습 모델을 만듦</a:t>
            </a:r>
            <a:r>
              <a:rPr lang="en-US" altLang="ko-KR" i="0" dirty="0">
                <a:latin typeface="+mj-lt"/>
              </a:rPr>
              <a:t>.</a:t>
            </a:r>
          </a:p>
          <a:p>
            <a:pPr lvl="1"/>
            <a:r>
              <a:rPr lang="ko-KR" altLang="en-US" i="0" dirty="0">
                <a:latin typeface="+mj-lt"/>
              </a:rPr>
              <a:t>커리큘럼은 </a:t>
            </a:r>
            <a:r>
              <a:rPr lang="en-US" altLang="ko-KR" i="0" dirty="0">
                <a:latin typeface="+mj-lt"/>
              </a:rPr>
              <a:t>‘</a:t>
            </a:r>
            <a:r>
              <a:rPr lang="ko-KR" altLang="en-US" i="0" dirty="0">
                <a:latin typeface="+mj-lt"/>
              </a:rPr>
              <a:t>단어 학습</a:t>
            </a:r>
            <a:r>
              <a:rPr lang="en-US" altLang="ko-KR" i="0" dirty="0">
                <a:latin typeface="+mj-lt"/>
              </a:rPr>
              <a:t>’, ‘</a:t>
            </a:r>
            <a:r>
              <a:rPr lang="ko-KR" altLang="en-US" i="0" dirty="0">
                <a:latin typeface="+mj-lt"/>
              </a:rPr>
              <a:t>구문 학습</a:t>
            </a:r>
            <a:r>
              <a:rPr lang="en-US" altLang="ko-KR" i="0" dirty="0">
                <a:latin typeface="+mj-lt"/>
              </a:rPr>
              <a:t>’, ‘</a:t>
            </a:r>
            <a:r>
              <a:rPr lang="ko-KR" altLang="en-US" i="0" dirty="0">
                <a:latin typeface="+mj-lt"/>
              </a:rPr>
              <a:t>문장 학습</a:t>
            </a:r>
            <a:r>
              <a:rPr lang="en-US" altLang="ko-KR" i="0" dirty="0">
                <a:latin typeface="+mj-lt"/>
              </a:rPr>
              <a:t>’, ‘</a:t>
            </a:r>
            <a:r>
              <a:rPr lang="ko-KR" altLang="en-US" i="0" dirty="0">
                <a:latin typeface="+mj-lt"/>
              </a:rPr>
              <a:t>테스트</a:t>
            </a:r>
            <a:r>
              <a:rPr lang="en-US" altLang="ko-KR" i="0" dirty="0">
                <a:latin typeface="+mj-lt"/>
              </a:rPr>
              <a:t>’</a:t>
            </a:r>
            <a:r>
              <a:rPr lang="ko-KR" altLang="en-US" i="0" dirty="0">
                <a:latin typeface="+mj-lt"/>
              </a:rPr>
              <a:t>로 구성된다</a:t>
            </a:r>
            <a:r>
              <a:rPr lang="en-US" altLang="ko-KR" i="0" dirty="0">
                <a:latin typeface="+mj-lt"/>
              </a:rPr>
              <a:t>.</a:t>
            </a:r>
            <a:endParaRPr lang="ko-KR" altLang="en-US" i="0" dirty="0">
              <a:latin typeface="+mj-lt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C22D78A-B799-458F-A483-24789FF6C454}"/>
              </a:ext>
            </a:extLst>
          </p:cNvPr>
          <p:cNvSpPr/>
          <p:nvPr/>
        </p:nvSpPr>
        <p:spPr>
          <a:xfrm>
            <a:off x="1591112" y="2155971"/>
            <a:ext cx="1921079" cy="1593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단어 학습</a:t>
            </a:r>
            <a:endParaRPr lang="en-US" altLang="ko-KR" sz="2400" dirty="0"/>
          </a:p>
          <a:p>
            <a:pPr algn="ctr"/>
            <a:r>
              <a:rPr lang="ko-KR" altLang="en-US" sz="1600" dirty="0"/>
              <a:t>카드 하나와 단어 하나를 연결시킨다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061968-0B34-404E-8CA8-1F7AF2FC9A59}"/>
              </a:ext>
            </a:extLst>
          </p:cNvPr>
          <p:cNvSpPr/>
          <p:nvPr/>
        </p:nvSpPr>
        <p:spPr>
          <a:xfrm>
            <a:off x="4174921" y="2155971"/>
            <a:ext cx="1921079" cy="1593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>
                <a:solidFill>
                  <a:prstClr val="white"/>
                </a:solidFill>
              </a:rPr>
              <a:t>구문 학습</a:t>
            </a:r>
            <a:endParaRPr lang="en-US" altLang="ko-KR" sz="2400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white"/>
                </a:solidFill>
              </a:rPr>
              <a:t>카드 여러 개와 문장이 아닌 구문 하나를 연결시킨다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58B062-AB0B-44EA-A77B-3540358DAA41}"/>
              </a:ext>
            </a:extLst>
          </p:cNvPr>
          <p:cNvSpPr/>
          <p:nvPr/>
        </p:nvSpPr>
        <p:spPr>
          <a:xfrm>
            <a:off x="6755934" y="2130804"/>
            <a:ext cx="1921079" cy="1593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>
                <a:solidFill>
                  <a:prstClr val="white"/>
                </a:solidFill>
              </a:rPr>
              <a:t>문장 학습</a:t>
            </a:r>
            <a:endParaRPr lang="en-US" altLang="ko-KR" sz="2400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white"/>
                </a:solidFill>
              </a:rPr>
              <a:t>카드 여러 개와 문장 하나를 연결시킨다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6E4015-6D44-4290-B61E-CFA619DC37F2}"/>
              </a:ext>
            </a:extLst>
          </p:cNvPr>
          <p:cNvSpPr/>
          <p:nvPr/>
        </p:nvSpPr>
        <p:spPr>
          <a:xfrm>
            <a:off x="9336947" y="2130804"/>
            <a:ext cx="1921079" cy="1593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>
                <a:solidFill>
                  <a:prstClr val="white"/>
                </a:solidFill>
              </a:rPr>
              <a:t>테스트</a:t>
            </a:r>
            <a:endParaRPr lang="en-US" altLang="ko-KR" sz="2400" dirty="0">
              <a:solidFill>
                <a:prstClr val="white"/>
              </a:solidFill>
            </a:endParaRPr>
          </a:p>
          <a:p>
            <a:pPr lvl="0" algn="ctr"/>
            <a:r>
              <a:rPr lang="ko-KR" altLang="en-US" sz="1600" dirty="0">
                <a:solidFill>
                  <a:prstClr val="white"/>
                </a:solidFill>
              </a:rPr>
              <a:t>카드들을 제시하고 문장 생성 결과를 본다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B376E68-7BBF-4A21-9A99-FC39ADF17E24}"/>
              </a:ext>
            </a:extLst>
          </p:cNvPr>
          <p:cNvSpPr/>
          <p:nvPr/>
        </p:nvSpPr>
        <p:spPr>
          <a:xfrm>
            <a:off x="3626840" y="2589052"/>
            <a:ext cx="427839" cy="72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BDB7D6F-A842-4C87-97BC-7ECF9C203D3E}"/>
              </a:ext>
            </a:extLst>
          </p:cNvPr>
          <p:cNvSpPr/>
          <p:nvPr/>
        </p:nvSpPr>
        <p:spPr>
          <a:xfrm>
            <a:off x="6212047" y="2563885"/>
            <a:ext cx="427839" cy="72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9C21170-505A-4E59-8C07-80F77E6D2B13}"/>
              </a:ext>
            </a:extLst>
          </p:cNvPr>
          <p:cNvSpPr/>
          <p:nvPr/>
        </p:nvSpPr>
        <p:spPr>
          <a:xfrm>
            <a:off x="8793060" y="2563884"/>
            <a:ext cx="427839" cy="72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CEB1743-A281-4439-AE1B-DDAE8B7ED4D5}"/>
              </a:ext>
            </a:extLst>
          </p:cNvPr>
          <p:cNvSpPr txBox="1">
            <a:spLocks/>
          </p:cNvSpPr>
          <p:nvPr/>
        </p:nvSpPr>
        <p:spPr>
          <a:xfrm>
            <a:off x="731520" y="3969307"/>
            <a:ext cx="11197244" cy="2985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+mj-lt"/>
              </a:rPr>
              <a:t>각 학습 과정마다 </a:t>
            </a:r>
            <a:r>
              <a:rPr lang="ko-KR" altLang="en-US" i="0" dirty="0">
                <a:solidFill>
                  <a:schemeClr val="tx1"/>
                </a:solidFill>
                <a:latin typeface="+mj-lt"/>
              </a:rPr>
              <a:t>분야별로 분류된 낱말카드를 선택해 단어</a:t>
            </a:r>
            <a:r>
              <a:rPr lang="en-US" altLang="ko-KR" i="0" dirty="0">
                <a:solidFill>
                  <a:schemeClr val="tx1"/>
                </a:solidFill>
                <a:latin typeface="+mj-lt"/>
              </a:rPr>
              <a:t>/</a:t>
            </a:r>
            <a:r>
              <a:rPr lang="ko-KR" altLang="en-US" i="0" dirty="0">
                <a:solidFill>
                  <a:schemeClr val="tx1"/>
                </a:solidFill>
                <a:latin typeface="+mj-lt"/>
              </a:rPr>
              <a:t>문장과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함께</a:t>
            </a:r>
            <a:r>
              <a:rPr lang="ko-KR" altLang="en-US" i="0" dirty="0">
                <a:solidFill>
                  <a:schemeClr val="tx1"/>
                </a:solidFill>
                <a:latin typeface="+mj-lt"/>
              </a:rPr>
              <a:t> 제시하면</a:t>
            </a:r>
            <a:r>
              <a:rPr lang="en-US" altLang="ko-KR" i="0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i="0" dirty="0">
                <a:solidFill>
                  <a:schemeClr val="tx1"/>
                </a:solidFill>
                <a:latin typeface="+mj-lt"/>
              </a:rPr>
              <a:t>내장 학습 모델이 문장에서 카드가 나타내는 부분</a:t>
            </a:r>
            <a:r>
              <a:rPr lang="en-US" altLang="ko-KR" i="0" dirty="0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i="0" dirty="0" err="1">
                <a:solidFill>
                  <a:schemeClr val="tx1"/>
                </a:solidFill>
                <a:latin typeface="+mj-lt"/>
              </a:rPr>
              <a:t>조합식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)</a:t>
            </a:r>
            <a:r>
              <a:rPr lang="ko-KR" altLang="en-US" i="0" dirty="0">
                <a:solidFill>
                  <a:schemeClr val="tx1"/>
                </a:solidFill>
                <a:latin typeface="+mj-lt"/>
              </a:rPr>
              <a:t>을 상황에 맞게 나누어 저장한다</a:t>
            </a:r>
            <a:r>
              <a:rPr lang="en-US" altLang="ko-KR" i="0" dirty="0">
                <a:solidFill>
                  <a:schemeClr val="tx1"/>
                </a:solidFill>
                <a:latin typeface="+mj-lt"/>
              </a:rPr>
              <a:t>.</a:t>
            </a:r>
            <a:br>
              <a:rPr lang="en-US" altLang="ko-KR" i="0" dirty="0">
                <a:solidFill>
                  <a:schemeClr val="tx1"/>
                </a:solidFill>
                <a:latin typeface="+mj-lt"/>
              </a:rPr>
            </a:br>
            <a:r>
              <a:rPr lang="en-US" altLang="ko-KR" sz="1800" i="0" dirty="0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800" i="0" dirty="0">
                <a:solidFill>
                  <a:schemeClr val="tx1"/>
                </a:solidFill>
                <a:latin typeface="+mj-lt"/>
              </a:rPr>
              <a:t>예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: '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나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' '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노란색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' '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자동차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' '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타다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'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"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나는 노란색 자동차를 탄다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"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로 표현하면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조합식은 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"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나는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", " 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노란색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", "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 자동차를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", " 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탄다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"</a:t>
            </a:r>
            <a:r>
              <a:rPr lang="ko-KR" altLang="en-US" sz="1800" dirty="0">
                <a:solidFill>
                  <a:schemeClr val="tx1"/>
                </a:solidFill>
                <a:latin typeface="+mj-lt"/>
              </a:rPr>
              <a:t>로 나누어져 저장된다</a:t>
            </a:r>
            <a:r>
              <a:rPr lang="en-US" altLang="ko-KR" sz="1800" dirty="0">
                <a:solidFill>
                  <a:schemeClr val="tx1"/>
                </a:solidFill>
                <a:latin typeface="+mj-lt"/>
              </a:rPr>
              <a:t>.)</a:t>
            </a:r>
            <a:endParaRPr lang="en-US" altLang="ko-KR" sz="1800" i="0" dirty="0">
              <a:solidFill>
                <a:schemeClr val="tx1"/>
              </a:solidFill>
              <a:latin typeface="+mj-lt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+mj-lt"/>
              </a:rPr>
              <a:t>그리고 테스트 과정에서 낱말카드들을 제시하면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학습 모델이 해당 카드들의 조합식을 상황에 맞게 조합하여 문장을 만들어 출력한다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.</a:t>
            </a:r>
            <a:endParaRPr lang="ko-KR" altLang="en-US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36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00CC6-0529-4B84-B08D-08CBE3FA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언어 및 도구</a:t>
            </a:r>
          </a:p>
        </p:txBody>
      </p:sp>
      <p:pic>
        <p:nvPicPr>
          <p:cNvPr id="2050" name="Picture 2" descr="Unity 실시간 개발 플랫폼 | 3D, 2D VR 및 AR 시각화">
            <a:extLst>
              <a:ext uri="{FF2B5EF4-FFF2-40B4-BE49-F238E27FC236}">
                <a16:creationId xmlns:a16="http://schemas.microsoft.com/office/drawing/2014/main" id="{54EB938F-93D4-41EF-AF4C-9C65376B4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7" r="18266"/>
          <a:stretch/>
        </p:blipFill>
        <p:spPr bwMode="auto">
          <a:xfrm>
            <a:off x="1166071" y="1449387"/>
            <a:ext cx="4144162" cy="345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# - 나무위키">
            <a:extLst>
              <a:ext uri="{FF2B5EF4-FFF2-40B4-BE49-F238E27FC236}">
                <a16:creationId xmlns:a16="http://schemas.microsoft.com/office/drawing/2014/main" id="{CF52338C-C63F-49C8-ABF9-9F3B6B92B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32" y="1449387"/>
            <a:ext cx="3212983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9B0C4-10DB-4593-B551-CFB40A843EF2}"/>
              </a:ext>
            </a:extLst>
          </p:cNvPr>
          <p:cNvSpPr txBox="1"/>
          <p:nvPr/>
        </p:nvSpPr>
        <p:spPr>
          <a:xfrm>
            <a:off x="1325461" y="5011004"/>
            <a:ext cx="6972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학습 시스템 시각화 및 학습 커리큘럼</a:t>
            </a:r>
            <a:r>
              <a:rPr lang="en-US" altLang="ko-KR" sz="3200" dirty="0"/>
              <a:t>,</a:t>
            </a:r>
          </a:p>
          <a:p>
            <a:pPr algn="ctr"/>
            <a:r>
              <a:rPr lang="ko-KR" altLang="en-US" sz="3200" dirty="0"/>
              <a:t>학습 모델까지 </a:t>
            </a:r>
            <a:r>
              <a:rPr lang="en-US" altLang="ko-KR" sz="3200" dirty="0"/>
              <a:t>C#(Unity)</a:t>
            </a:r>
            <a:r>
              <a:rPr lang="ko-KR" altLang="en-US" sz="3200" dirty="0"/>
              <a:t>으로 개발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E3455-4FD0-42C5-8D9E-A7F9B7003B4A}"/>
              </a:ext>
            </a:extLst>
          </p:cNvPr>
          <p:cNvSpPr txBox="1"/>
          <p:nvPr/>
        </p:nvSpPr>
        <p:spPr>
          <a:xfrm>
            <a:off x="8597746" y="5011004"/>
            <a:ext cx="3594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당초 </a:t>
            </a:r>
            <a:r>
              <a:rPr lang="en-US" altLang="ko-KR" dirty="0" err="1"/>
              <a:t>Tensorflow</a:t>
            </a:r>
            <a:r>
              <a:rPr lang="en-US" altLang="ko-KR" dirty="0"/>
              <a:t>, ML.NET</a:t>
            </a:r>
            <a:r>
              <a:rPr lang="ko-KR" altLang="en-US" dirty="0"/>
              <a:t>과 같은</a:t>
            </a:r>
            <a:endParaRPr lang="en-US" altLang="ko-KR" dirty="0"/>
          </a:p>
          <a:p>
            <a:r>
              <a:rPr lang="ko-KR" altLang="en-US" dirty="0"/>
              <a:t>기계학습 모델을 사용하려고도 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시험 도중 학습 데이터가 충분하지 않아</a:t>
            </a:r>
            <a:endParaRPr lang="en-US" altLang="ko-KR" dirty="0"/>
          </a:p>
          <a:p>
            <a:r>
              <a:rPr lang="ko-KR" altLang="en-US" dirty="0"/>
              <a:t>의미가 없는 것 같아서 적용 포기</a:t>
            </a:r>
          </a:p>
        </p:txBody>
      </p:sp>
    </p:spTree>
    <p:extLst>
      <p:ext uri="{BB962C8B-B14F-4D97-AF65-F5344CB8AC3E}">
        <p14:creationId xmlns:p14="http://schemas.microsoft.com/office/powerpoint/2010/main" val="61449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78F51-07A2-4CCE-9D41-60B74E07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  <a:r>
              <a:rPr lang="en-US" altLang="ko-KR" dirty="0"/>
              <a:t>(1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CDD34A-E286-4D7E-970D-2C27B904D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565" y="847288"/>
            <a:ext cx="5030821" cy="502011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1-2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주제 선정</a:t>
            </a:r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사전 조사</a:t>
            </a:r>
            <a:r>
              <a:rPr lang="en-US" altLang="ko-KR" sz="2000" dirty="0"/>
              <a:t>, </a:t>
            </a:r>
            <a:r>
              <a:rPr lang="ko-KR" altLang="en-US" sz="2000" dirty="0"/>
              <a:t>사례 분석 및 개발 플랫폼 결정</a:t>
            </a:r>
            <a:endParaRPr lang="en-US" altLang="ko-KR" sz="2000" dirty="0"/>
          </a:p>
          <a:p>
            <a:r>
              <a:rPr lang="en-US" altLang="ko-KR" sz="2000" dirty="0"/>
              <a:t>4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학습 커리큘럼 구상</a:t>
            </a:r>
            <a:r>
              <a:rPr lang="en-US" altLang="ko-KR" sz="2000" dirty="0"/>
              <a:t>, Unity </a:t>
            </a:r>
            <a:r>
              <a:rPr lang="ko-KR" altLang="en-US" sz="2000" dirty="0"/>
              <a:t>상에서 기본 </a:t>
            </a:r>
            <a:r>
              <a:rPr lang="en-US" altLang="ko-KR" sz="2000" dirty="0"/>
              <a:t>UI </a:t>
            </a:r>
            <a:r>
              <a:rPr lang="ko-KR" altLang="en-US" sz="2000" dirty="0"/>
              <a:t>뼈대</a:t>
            </a:r>
            <a:r>
              <a:rPr lang="en-US" altLang="ko-KR" sz="2000" dirty="0"/>
              <a:t> </a:t>
            </a:r>
            <a:r>
              <a:rPr lang="ko-KR" altLang="en-US" sz="2000" dirty="0"/>
              <a:t>제작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Pythonnet</a:t>
            </a:r>
            <a:r>
              <a:rPr lang="en-US" altLang="ko-KR" sz="2000" dirty="0"/>
              <a:t>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r>
              <a:rPr lang="en-US" altLang="ko-KR" sz="2000" dirty="0"/>
              <a:t>5</a:t>
            </a:r>
            <a:r>
              <a:rPr lang="ko-KR" altLang="en-US" sz="2000" dirty="0"/>
              <a:t>주차</a:t>
            </a:r>
            <a:r>
              <a:rPr lang="en-US" altLang="ko-KR" sz="2000" dirty="0"/>
              <a:t>: UI </a:t>
            </a:r>
            <a:r>
              <a:rPr lang="ko-KR" altLang="en-US" sz="2000" dirty="0"/>
              <a:t>상 낱말카드 구현</a:t>
            </a:r>
            <a:endParaRPr lang="en-US" altLang="ko-KR" sz="2000" dirty="0"/>
          </a:p>
          <a:p>
            <a:r>
              <a:rPr lang="en-US" altLang="ko-KR" sz="2000" dirty="0"/>
              <a:t>6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낱말카드 생성</a:t>
            </a:r>
            <a:r>
              <a:rPr lang="en-US" altLang="ko-KR" sz="2000" dirty="0"/>
              <a:t>/</a:t>
            </a:r>
            <a:r>
              <a:rPr lang="ko-KR" altLang="en-US" sz="2000" dirty="0"/>
              <a:t>선택 시스템 구현</a:t>
            </a:r>
            <a:r>
              <a:rPr lang="en-US" altLang="ko-KR" sz="2000" dirty="0"/>
              <a:t>, </a:t>
            </a:r>
            <a:r>
              <a:rPr lang="ko-KR" altLang="en-US" sz="2000" dirty="0"/>
              <a:t>단어 학습 모델 구상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Pythonnet</a:t>
            </a:r>
            <a:r>
              <a:rPr lang="ko-KR" altLang="en-US" sz="2000" dirty="0"/>
              <a:t> 연동 상 문제 발견 및 원인 분석</a:t>
            </a:r>
            <a:endParaRPr lang="en-US" altLang="ko-KR" sz="2000" dirty="0"/>
          </a:p>
          <a:p>
            <a:r>
              <a:rPr lang="en-US" altLang="ko-KR" sz="2000" dirty="0"/>
              <a:t>7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Pythonnet</a:t>
            </a:r>
            <a:r>
              <a:rPr lang="en-US" altLang="ko-KR" sz="2000" dirty="0"/>
              <a:t> </a:t>
            </a:r>
            <a:r>
              <a:rPr lang="ko-KR" altLang="en-US" sz="2000" dirty="0"/>
              <a:t>사용 보류 결정</a:t>
            </a:r>
            <a:r>
              <a:rPr lang="en-US" altLang="ko-KR" sz="2000" dirty="0"/>
              <a:t>, </a:t>
            </a:r>
            <a:r>
              <a:rPr lang="ko-KR" altLang="en-US" sz="2000" dirty="0"/>
              <a:t>카드 학습 데이터 및 </a:t>
            </a:r>
            <a:r>
              <a:rPr lang="ko-KR" altLang="en-US" sz="2000" dirty="0" err="1"/>
              <a:t>조합식</a:t>
            </a:r>
            <a:r>
              <a:rPr lang="ko-KR" altLang="en-US" sz="2000" dirty="0"/>
              <a:t> 자료구조 작성</a:t>
            </a:r>
            <a:r>
              <a:rPr lang="en-US" altLang="ko-KR" sz="2000" dirty="0"/>
              <a:t>, </a:t>
            </a:r>
            <a:r>
              <a:rPr lang="ko-KR" altLang="en-US" sz="2000" dirty="0"/>
              <a:t>단어 학습 알고리즘 구현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0B8985-AFBC-445A-80EC-EDE22CF66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9386" y="847289"/>
            <a:ext cx="5153803" cy="502011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8~9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카드 데이터 외부 저장 시스템 구현</a:t>
            </a:r>
            <a:r>
              <a:rPr lang="en-US" altLang="ko-KR" sz="2000" dirty="0"/>
              <a:t>, </a:t>
            </a:r>
            <a:r>
              <a:rPr lang="ko-KR" altLang="en-US" sz="2000" dirty="0"/>
              <a:t>구문</a:t>
            </a:r>
            <a:r>
              <a:rPr lang="en-US" altLang="ko-KR" sz="2000" dirty="0"/>
              <a:t>/</a:t>
            </a:r>
            <a:r>
              <a:rPr lang="ko-KR" altLang="en-US" sz="2000" dirty="0"/>
              <a:t>문장 학습 알고리즘 구상</a:t>
            </a:r>
            <a:endParaRPr lang="en-US" altLang="ko-KR" sz="2000" dirty="0"/>
          </a:p>
          <a:p>
            <a:r>
              <a:rPr lang="en-US" altLang="ko-KR" sz="2000" dirty="0"/>
              <a:t>10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구문</a:t>
            </a:r>
            <a:r>
              <a:rPr lang="en-US" altLang="ko-KR" sz="2000" dirty="0"/>
              <a:t>/</a:t>
            </a:r>
            <a:r>
              <a:rPr lang="ko-KR" altLang="en-US" sz="2000" dirty="0"/>
              <a:t>문장 학습 알고리즘 구현</a:t>
            </a:r>
            <a:r>
              <a:rPr lang="en-US" altLang="ko-KR" sz="2000" dirty="0"/>
              <a:t>, </a:t>
            </a:r>
            <a:r>
              <a:rPr lang="ko-KR" altLang="en-US" sz="2000" dirty="0"/>
              <a:t>저장 파일 초기화 및 파일 변경 버튼 추가</a:t>
            </a:r>
            <a:endParaRPr lang="en-US" altLang="ko-KR" sz="2000" dirty="0"/>
          </a:p>
          <a:p>
            <a:r>
              <a:rPr lang="en-US" altLang="ko-KR" sz="2000" dirty="0"/>
              <a:t>11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테스트 알고리즘 구상</a:t>
            </a:r>
            <a:r>
              <a:rPr lang="en-US" altLang="ko-KR" sz="2000" dirty="0"/>
              <a:t>, UI </a:t>
            </a:r>
            <a:r>
              <a:rPr lang="ko-KR" altLang="en-US" sz="2000" dirty="0"/>
              <a:t>제작</a:t>
            </a:r>
            <a:endParaRPr lang="en-US" altLang="ko-KR" sz="2000" dirty="0"/>
          </a:p>
          <a:p>
            <a:r>
              <a:rPr lang="en-US" altLang="ko-KR" sz="2000" dirty="0"/>
              <a:t>12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테스트 알고리즘 구체화 및 구현</a:t>
            </a:r>
            <a:endParaRPr lang="en-US" altLang="ko-KR" sz="2000" dirty="0"/>
          </a:p>
          <a:p>
            <a:r>
              <a:rPr lang="en-US" altLang="ko-KR" sz="2000" dirty="0"/>
              <a:t>13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테스트 알고리즘 보완</a:t>
            </a:r>
            <a:r>
              <a:rPr lang="en-US" altLang="ko-KR" sz="2000" dirty="0"/>
              <a:t>, </a:t>
            </a:r>
            <a:r>
              <a:rPr lang="ko-KR" altLang="en-US" sz="2000" dirty="0"/>
              <a:t>재테스트 과정 구현</a:t>
            </a:r>
            <a:r>
              <a:rPr lang="en-US" altLang="ko-KR" sz="2000" dirty="0"/>
              <a:t>, </a:t>
            </a:r>
            <a:r>
              <a:rPr lang="ko-KR" altLang="en-US" sz="2000" dirty="0"/>
              <a:t>지도학습 알고리즘 적용 관련 구상</a:t>
            </a:r>
            <a:endParaRPr lang="en-US" altLang="ko-KR" sz="2000" dirty="0"/>
          </a:p>
          <a:p>
            <a:r>
              <a:rPr lang="en-US" altLang="ko-KR" sz="2000" dirty="0"/>
              <a:t>14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학습 시스템 허점 보완 및 </a:t>
            </a:r>
            <a:r>
              <a:rPr lang="en-US" altLang="ko-KR" sz="2000" dirty="0"/>
              <a:t>UI </a:t>
            </a:r>
            <a:r>
              <a:rPr lang="ko-KR" altLang="en-US" sz="2000" dirty="0"/>
              <a:t>개선</a:t>
            </a:r>
            <a:endParaRPr lang="en-US" altLang="ko-KR" sz="2000" dirty="0"/>
          </a:p>
          <a:p>
            <a:r>
              <a:rPr lang="en-US" altLang="ko-KR" sz="2000" dirty="0"/>
              <a:t>15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중간 점검 및 방학</a:t>
            </a:r>
            <a:r>
              <a:rPr lang="en-US" altLang="ko-KR" sz="2000" dirty="0"/>
              <a:t>~2</a:t>
            </a:r>
            <a:r>
              <a:rPr lang="ko-KR" altLang="en-US" sz="2000" dirty="0"/>
              <a:t>학기 진행 계획 수립</a:t>
            </a:r>
          </a:p>
        </p:txBody>
      </p:sp>
    </p:spTree>
    <p:extLst>
      <p:ext uri="{BB962C8B-B14F-4D97-AF65-F5344CB8AC3E}">
        <p14:creationId xmlns:p14="http://schemas.microsoft.com/office/powerpoint/2010/main" val="375331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78F51-07A2-4CCE-9D41-60B74E07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  <a:r>
              <a:rPr lang="en-US" altLang="ko-KR" dirty="0"/>
              <a:t>(2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CDD34A-E286-4D7E-970D-2C27B904D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565" y="847288"/>
            <a:ext cx="5030821" cy="502011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방학 중</a:t>
            </a:r>
            <a:r>
              <a:rPr lang="en-US" altLang="ko-KR" sz="2000" dirty="0"/>
              <a:t>: '</a:t>
            </a:r>
            <a:r>
              <a:rPr lang="ko-KR" altLang="en-US" sz="2000" dirty="0"/>
              <a:t>자동학습</a:t>
            </a:r>
            <a:r>
              <a:rPr lang="en-US" altLang="ko-KR" sz="2000" dirty="0"/>
              <a:t>' </a:t>
            </a:r>
            <a:r>
              <a:rPr lang="ko-KR" altLang="en-US" sz="2000" dirty="0"/>
              <a:t>초기 구현</a:t>
            </a:r>
            <a:r>
              <a:rPr lang="en-US" altLang="ko-KR" sz="2000" dirty="0"/>
              <a:t>, </a:t>
            </a:r>
            <a:r>
              <a:rPr lang="ko-KR" altLang="en-US" sz="2000" dirty="0"/>
              <a:t>학습 가중치 조정</a:t>
            </a:r>
            <a:r>
              <a:rPr lang="en-US" altLang="ko-KR" sz="2000" dirty="0"/>
              <a:t>, </a:t>
            </a:r>
            <a:r>
              <a:rPr lang="ko-KR" altLang="en-US" sz="2000" dirty="0"/>
              <a:t>가중치 초기화 기능 추가</a:t>
            </a:r>
            <a:r>
              <a:rPr lang="en-US" altLang="ko-KR" sz="2000" dirty="0"/>
              <a:t>, UI</a:t>
            </a:r>
            <a:r>
              <a:rPr lang="ko-KR" altLang="en-US" sz="2000" dirty="0"/>
              <a:t> 등 학습 편의성 개선</a:t>
            </a:r>
            <a:r>
              <a:rPr lang="en-US" altLang="ko-KR" sz="2000" dirty="0"/>
              <a:t>, </a:t>
            </a:r>
            <a:r>
              <a:rPr lang="ko-KR" altLang="en-US" sz="2000" dirty="0"/>
              <a:t>카드 이미지 저장 방식 개선</a:t>
            </a:r>
            <a:endParaRPr lang="en-US" altLang="ko-KR" sz="2000" dirty="0"/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주차</a:t>
            </a:r>
            <a:r>
              <a:rPr lang="en-US" altLang="ko-KR" sz="2000" dirty="0"/>
              <a:t>: Tensorflow.NET</a:t>
            </a:r>
            <a:r>
              <a:rPr lang="ko-KR" altLang="en-US" sz="2000" dirty="0"/>
              <a:t>을 이용한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</a:t>
            </a:r>
            <a:r>
              <a:rPr lang="ko-KR" altLang="en-US" sz="2000" dirty="0"/>
              <a:t>연동 성공</a:t>
            </a:r>
            <a:r>
              <a:rPr lang="en-US" altLang="ko-KR" sz="2000" dirty="0"/>
              <a:t>, ML.NET </a:t>
            </a:r>
            <a:r>
              <a:rPr lang="ko-KR" altLang="en-US" sz="2000" dirty="0"/>
              <a:t>연동 성공</a:t>
            </a:r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주차</a:t>
            </a:r>
            <a:r>
              <a:rPr lang="en-US" altLang="ko-KR" sz="2000" dirty="0"/>
              <a:t>: '</a:t>
            </a:r>
            <a:r>
              <a:rPr lang="ko-KR" altLang="en-US" sz="2000" dirty="0"/>
              <a:t>형태소</a:t>
            </a:r>
            <a:r>
              <a:rPr lang="en-US" altLang="ko-KR" sz="2000" dirty="0"/>
              <a:t>'</a:t>
            </a:r>
            <a:r>
              <a:rPr lang="ko-KR" altLang="en-US" sz="2000" dirty="0"/>
              <a:t> 자료구조 구현</a:t>
            </a:r>
            <a:r>
              <a:rPr lang="en-US" altLang="ko-KR" sz="2000" dirty="0"/>
              <a:t>, </a:t>
            </a:r>
            <a:r>
              <a:rPr lang="ko-KR" altLang="en-US" sz="2000" dirty="0"/>
              <a:t>조합식에서 형태소 추출 및 저장 알고리즘 구현</a:t>
            </a:r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형태소 자료구조 개선</a:t>
            </a:r>
            <a:r>
              <a:rPr lang="en-US" altLang="ko-KR" sz="2000" dirty="0"/>
              <a:t>, </a:t>
            </a:r>
            <a:r>
              <a:rPr lang="ko-KR" altLang="en-US" sz="2000" dirty="0"/>
              <a:t>형태소를 활용한 자동학습 개선 방법 구상</a:t>
            </a:r>
            <a:endParaRPr lang="en-US" altLang="ko-KR" sz="2000" dirty="0"/>
          </a:p>
          <a:p>
            <a:r>
              <a:rPr lang="en-US" altLang="ko-KR" sz="2000" dirty="0"/>
              <a:t>4</a:t>
            </a:r>
            <a:r>
              <a:rPr lang="ko-KR" altLang="en-US" sz="2000" dirty="0"/>
              <a:t>주차</a:t>
            </a:r>
            <a:r>
              <a:rPr lang="en-US" altLang="ko-KR" sz="2000" dirty="0"/>
              <a:t>: '</a:t>
            </a:r>
            <a:r>
              <a:rPr lang="ko-KR" altLang="en-US" sz="2000" dirty="0"/>
              <a:t>유사 형태 형태소 자동학습</a:t>
            </a:r>
            <a:r>
              <a:rPr lang="en-US" altLang="ko-KR" sz="2000" dirty="0"/>
              <a:t>' </a:t>
            </a:r>
            <a:r>
              <a:rPr lang="ko-KR" altLang="en-US" sz="2000" dirty="0"/>
              <a:t>구상 구체화</a:t>
            </a:r>
            <a:endParaRPr lang="en-US" altLang="ko-KR" sz="2000" dirty="0"/>
          </a:p>
          <a:p>
            <a:r>
              <a:rPr lang="en-US" altLang="ko-KR" sz="2000" dirty="0"/>
              <a:t>5~6</a:t>
            </a:r>
            <a:r>
              <a:rPr lang="ko-KR" altLang="en-US" sz="2000" dirty="0"/>
              <a:t>주차</a:t>
            </a:r>
            <a:r>
              <a:rPr lang="en-US" altLang="ko-KR" sz="2000" dirty="0"/>
              <a:t>: '</a:t>
            </a:r>
            <a:r>
              <a:rPr lang="ko-KR" altLang="en-US" sz="2000" dirty="0"/>
              <a:t>유사 형태 형태소 자동학습</a:t>
            </a:r>
            <a:r>
              <a:rPr lang="en-US" altLang="ko-KR" sz="2000" dirty="0"/>
              <a:t>' </a:t>
            </a:r>
            <a:r>
              <a:rPr lang="ko-KR" altLang="en-US" sz="2000" dirty="0"/>
              <a:t>구현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0B8985-AFBC-445A-80EC-EDE22CF66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9386" y="847289"/>
            <a:ext cx="5153803" cy="502011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7</a:t>
            </a:r>
            <a:r>
              <a:rPr lang="ko-KR" altLang="en-US" sz="2000" dirty="0"/>
              <a:t>주차</a:t>
            </a:r>
            <a:r>
              <a:rPr lang="en-US" altLang="ko-KR" sz="2000" dirty="0"/>
              <a:t>: '</a:t>
            </a:r>
            <a:r>
              <a:rPr lang="ko-KR" altLang="en-US" sz="2000" dirty="0"/>
              <a:t>변형 어근 자동학습</a:t>
            </a:r>
            <a:r>
              <a:rPr lang="en-US" altLang="ko-KR" sz="2000" dirty="0"/>
              <a:t>' </a:t>
            </a:r>
            <a:r>
              <a:rPr lang="ko-KR" altLang="en-US" sz="2000" dirty="0"/>
              <a:t>구상</a:t>
            </a:r>
            <a:r>
              <a:rPr lang="en-US" altLang="ko-KR" sz="2000" dirty="0"/>
              <a:t>, ML.NET </a:t>
            </a:r>
            <a:r>
              <a:rPr lang="ko-KR" altLang="en-US" sz="2000" dirty="0"/>
              <a:t>등의 기계학습 알고리즘을 이용한 학습 구현 포기</a:t>
            </a:r>
            <a:endParaRPr lang="en-US" altLang="ko-KR" sz="2000" dirty="0"/>
          </a:p>
          <a:p>
            <a:r>
              <a:rPr lang="en-US" altLang="ko-KR" sz="2000" dirty="0"/>
              <a:t>8</a:t>
            </a:r>
            <a:r>
              <a:rPr lang="ko-KR" altLang="en-US" sz="2000" dirty="0"/>
              <a:t>주차</a:t>
            </a:r>
            <a:r>
              <a:rPr lang="en-US" altLang="ko-KR" sz="2000" dirty="0"/>
              <a:t>: '</a:t>
            </a:r>
            <a:r>
              <a:rPr lang="ko-KR" altLang="en-US" sz="2000" dirty="0"/>
              <a:t>변형 어근 자동학습</a:t>
            </a:r>
            <a:r>
              <a:rPr lang="en-US" altLang="ko-KR" sz="2000" dirty="0"/>
              <a:t>'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r>
              <a:rPr lang="en-US" altLang="ko-KR" sz="2000" dirty="0"/>
              <a:t>9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자동학습 구현 마무리</a:t>
            </a:r>
            <a:r>
              <a:rPr lang="en-US" altLang="ko-KR" sz="2000" dirty="0"/>
              <a:t>, </a:t>
            </a:r>
            <a:r>
              <a:rPr lang="ko-KR" altLang="en-US" sz="2000" dirty="0"/>
              <a:t>테스트 진행</a:t>
            </a:r>
            <a:endParaRPr lang="en-US" altLang="ko-KR" sz="2000" dirty="0"/>
          </a:p>
          <a:p>
            <a:r>
              <a:rPr lang="en-US" altLang="ko-KR" sz="2000" dirty="0"/>
              <a:t>10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개발 마무리 및 최종 발표 준비</a:t>
            </a:r>
            <a:endParaRPr lang="en-US" altLang="ko-KR" sz="2000" dirty="0"/>
          </a:p>
          <a:p>
            <a:r>
              <a:rPr lang="en-US" altLang="ko-KR" sz="2000" dirty="0"/>
              <a:t>11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최종 발표</a:t>
            </a:r>
          </a:p>
        </p:txBody>
      </p:sp>
    </p:spTree>
    <p:extLst>
      <p:ext uri="{BB962C8B-B14F-4D97-AF65-F5344CB8AC3E}">
        <p14:creationId xmlns:p14="http://schemas.microsoft.com/office/powerpoint/2010/main" val="52028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CB2FC84-D024-488E-8193-84E19420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5" y="20782"/>
            <a:ext cx="9601200" cy="1485900"/>
          </a:xfrm>
        </p:spPr>
        <p:txBody>
          <a:bodyPr/>
          <a:lstStyle/>
          <a:p>
            <a:r>
              <a:rPr lang="ko-KR" altLang="en-US" dirty="0"/>
              <a:t>프로그램 구조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8E55D7-50F5-4B2A-9B25-937914755137}"/>
              </a:ext>
            </a:extLst>
          </p:cNvPr>
          <p:cNvSpPr/>
          <p:nvPr/>
        </p:nvSpPr>
        <p:spPr>
          <a:xfrm>
            <a:off x="4261609" y="3403468"/>
            <a:ext cx="1627464" cy="42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896456-DBE1-4B1D-BDA0-1A83D843ECF3}"/>
              </a:ext>
            </a:extLst>
          </p:cNvPr>
          <p:cNvSpPr/>
          <p:nvPr/>
        </p:nvSpPr>
        <p:spPr>
          <a:xfrm>
            <a:off x="7130642" y="1850789"/>
            <a:ext cx="1862356" cy="9346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단어 학습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NounCanvas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5E67AB-E429-4700-BC74-FF918F4F3AB4}"/>
              </a:ext>
            </a:extLst>
          </p:cNvPr>
          <p:cNvSpPr/>
          <p:nvPr/>
        </p:nvSpPr>
        <p:spPr>
          <a:xfrm>
            <a:off x="7130642" y="2898033"/>
            <a:ext cx="1862356" cy="9346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구문 학습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SyntaxCanvas</a:t>
            </a:r>
            <a:r>
              <a:rPr lang="en-US" altLang="ko-KR" dirty="0"/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21C063-4916-47AE-8050-820635260936}"/>
              </a:ext>
            </a:extLst>
          </p:cNvPr>
          <p:cNvSpPr/>
          <p:nvPr/>
        </p:nvSpPr>
        <p:spPr>
          <a:xfrm>
            <a:off x="7130642" y="3945277"/>
            <a:ext cx="1862356" cy="9346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문장 학습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SentenceCanvas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F5F734-950D-4CFA-85D2-45CD6CA766CB}"/>
              </a:ext>
            </a:extLst>
          </p:cNvPr>
          <p:cNvSpPr/>
          <p:nvPr/>
        </p:nvSpPr>
        <p:spPr>
          <a:xfrm>
            <a:off x="7130642" y="5000097"/>
            <a:ext cx="1862356" cy="9346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테스트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TestCanvas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98D982E-55F4-4E29-A4FC-2F7C897D0331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5889073" y="2318132"/>
            <a:ext cx="1241569" cy="129996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6CF66EA-969A-421D-9039-5B98B75FC64A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5889073" y="3365376"/>
            <a:ext cx="1241569" cy="25271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59F86C-C586-4FD9-8A70-2ABBFDF37EC0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 flipV="1">
            <a:off x="5889073" y="3618093"/>
            <a:ext cx="1241569" cy="79452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3A64C0-563F-4F4D-887B-8E5A924B27AF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 flipV="1">
            <a:off x="5889073" y="3618093"/>
            <a:ext cx="1241569" cy="184934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EDA1BE-CCF0-465E-A024-5FA1E98982EB}"/>
              </a:ext>
            </a:extLst>
          </p:cNvPr>
          <p:cNvSpPr/>
          <p:nvPr/>
        </p:nvSpPr>
        <p:spPr>
          <a:xfrm>
            <a:off x="1447103" y="3190966"/>
            <a:ext cx="1384183" cy="805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 데이터</a:t>
            </a:r>
            <a:endParaRPr lang="en-US" altLang="ko-KR" dirty="0"/>
          </a:p>
          <a:p>
            <a:pPr algn="ctr"/>
            <a:r>
              <a:rPr lang="en-US" altLang="ko-KR" dirty="0"/>
              <a:t>(.data)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9DDDBE7-FE98-44CD-A7ED-0601D88C588F}"/>
              </a:ext>
            </a:extLst>
          </p:cNvPr>
          <p:cNvCxnSpPr>
            <a:cxnSpLocks/>
            <a:stCxn id="6" idx="1"/>
            <a:endCxn id="24" idx="3"/>
          </p:cNvCxnSpPr>
          <p:nvPr/>
        </p:nvCxnSpPr>
        <p:spPr>
          <a:xfrm flipH="1" flipV="1">
            <a:off x="2831286" y="3593638"/>
            <a:ext cx="1430323" cy="2445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224D4-179B-4A51-9E3B-6E68543BDF36}"/>
              </a:ext>
            </a:extLst>
          </p:cNvPr>
          <p:cNvSpPr/>
          <p:nvPr/>
        </p:nvSpPr>
        <p:spPr>
          <a:xfrm>
            <a:off x="3162572" y="5041539"/>
            <a:ext cx="2860646" cy="9346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GameManager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카드 학습 데이터 리스트</a:t>
            </a:r>
            <a:r>
              <a:rPr lang="en-US" altLang="ko-KR" dirty="0"/>
              <a:t>, </a:t>
            </a:r>
            <a:r>
              <a:rPr lang="ko-KR" altLang="en-US" dirty="0"/>
              <a:t>구문</a:t>
            </a:r>
            <a:r>
              <a:rPr lang="en-US" altLang="ko-KR" dirty="0"/>
              <a:t>/</a:t>
            </a:r>
            <a:r>
              <a:rPr lang="ko-KR" altLang="en-US" dirty="0"/>
              <a:t>문장 학습 시스템</a:t>
            </a:r>
            <a:r>
              <a:rPr lang="en-US" altLang="ko-KR" dirty="0"/>
              <a:t>)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A5ABD15-0F47-4E7D-A18F-79BC02EC2F41}"/>
              </a:ext>
            </a:extLst>
          </p:cNvPr>
          <p:cNvCxnSpPr>
            <a:cxnSpLocks/>
            <a:stCxn id="10" idx="1"/>
            <a:endCxn id="34" idx="3"/>
          </p:cNvCxnSpPr>
          <p:nvPr/>
        </p:nvCxnSpPr>
        <p:spPr>
          <a:xfrm flipH="1">
            <a:off x="6023218" y="4412620"/>
            <a:ext cx="1107424" cy="1096262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5155940-9EAB-4EF7-B813-520A2916F12D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>
            <a:off x="6023218" y="3365376"/>
            <a:ext cx="1107424" cy="2143506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22EEA69-442F-488E-97D6-C4B8D09D5D39}"/>
              </a:ext>
            </a:extLst>
          </p:cNvPr>
          <p:cNvCxnSpPr>
            <a:cxnSpLocks/>
            <a:stCxn id="34" idx="0"/>
            <a:endCxn id="24" idx="2"/>
          </p:cNvCxnSpPr>
          <p:nvPr/>
        </p:nvCxnSpPr>
        <p:spPr>
          <a:xfrm flipH="1" flipV="1">
            <a:off x="2139195" y="3996310"/>
            <a:ext cx="2453700" cy="104522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081D618-463A-4F04-B9BC-39A2BE13FE24}"/>
              </a:ext>
            </a:extLst>
          </p:cNvPr>
          <p:cNvSpPr/>
          <p:nvPr/>
        </p:nvSpPr>
        <p:spPr>
          <a:xfrm>
            <a:off x="1462482" y="1674097"/>
            <a:ext cx="1770077" cy="8414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카드군</a:t>
            </a:r>
            <a:r>
              <a:rPr lang="ko-KR" altLang="en-US" dirty="0"/>
              <a:t> 명칭</a:t>
            </a:r>
            <a:r>
              <a:rPr lang="en-US" altLang="ko-KR" dirty="0"/>
              <a:t>/</a:t>
            </a:r>
            <a:r>
              <a:rPr lang="ko-KR" altLang="en-US" dirty="0"/>
              <a:t>카드 이미지 파일 </a:t>
            </a:r>
            <a:r>
              <a:rPr lang="en-US" altLang="ko-KR" dirty="0" err="1"/>
              <a:t>AssetBundle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A75B16-ACE5-4609-AF31-67CB551C370E}"/>
              </a:ext>
            </a:extLst>
          </p:cNvPr>
          <p:cNvSpPr/>
          <p:nvPr/>
        </p:nvSpPr>
        <p:spPr>
          <a:xfrm>
            <a:off x="3733104" y="1705220"/>
            <a:ext cx="2213295" cy="81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생성</a:t>
            </a:r>
            <a:r>
              <a:rPr lang="en-US" altLang="ko-KR" dirty="0"/>
              <a:t>/</a:t>
            </a:r>
            <a:r>
              <a:rPr lang="ko-KR" altLang="en-US" dirty="0"/>
              <a:t>소멸 </a:t>
            </a:r>
            <a:r>
              <a:rPr lang="en-US" altLang="ko-KR" dirty="0"/>
              <a:t>UI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CardCanvas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335CEBE-75C8-427C-B8AD-98227E3B617B}"/>
              </a:ext>
            </a:extLst>
          </p:cNvPr>
          <p:cNvCxnSpPr>
            <a:cxnSpLocks/>
            <a:stCxn id="56" idx="1"/>
            <a:endCxn id="55" idx="3"/>
          </p:cNvCxnSpPr>
          <p:nvPr/>
        </p:nvCxnSpPr>
        <p:spPr>
          <a:xfrm flipH="1" flipV="1">
            <a:off x="3232559" y="2094831"/>
            <a:ext cx="500545" cy="1708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F05A797-9861-4C84-ACCA-60AD545C6F3C}"/>
              </a:ext>
            </a:extLst>
          </p:cNvPr>
          <p:cNvCxnSpPr>
            <a:cxnSpLocks/>
            <a:stCxn id="34" idx="0"/>
            <a:endCxn id="55" idx="2"/>
          </p:cNvCxnSpPr>
          <p:nvPr/>
        </p:nvCxnSpPr>
        <p:spPr>
          <a:xfrm flipH="1" flipV="1">
            <a:off x="2347521" y="2515564"/>
            <a:ext cx="2245374" cy="252597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B66E440-2774-441B-8913-D22C60AFA15F}"/>
              </a:ext>
            </a:extLst>
          </p:cNvPr>
          <p:cNvCxnSpPr>
            <a:cxnSpLocks/>
            <a:stCxn id="8" idx="1"/>
            <a:endCxn id="34" idx="3"/>
          </p:cNvCxnSpPr>
          <p:nvPr/>
        </p:nvCxnSpPr>
        <p:spPr>
          <a:xfrm flipH="1">
            <a:off x="6023218" y="2318132"/>
            <a:ext cx="1107424" cy="319075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6A155F8-9470-48BC-BBA5-F3F870D059AE}"/>
              </a:ext>
            </a:extLst>
          </p:cNvPr>
          <p:cNvCxnSpPr>
            <a:cxnSpLocks/>
            <a:stCxn id="11" idx="1"/>
            <a:endCxn id="34" idx="3"/>
          </p:cNvCxnSpPr>
          <p:nvPr/>
        </p:nvCxnSpPr>
        <p:spPr>
          <a:xfrm flipH="1">
            <a:off x="6023218" y="5467440"/>
            <a:ext cx="1107424" cy="414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19F9F86-2692-4221-81AF-429DB014AEBE}"/>
              </a:ext>
            </a:extLst>
          </p:cNvPr>
          <p:cNvSpPr/>
          <p:nvPr/>
        </p:nvSpPr>
        <p:spPr>
          <a:xfrm>
            <a:off x="9500530" y="1850788"/>
            <a:ext cx="1585519" cy="9346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단어 학습 시스템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DB33EA7-D819-4698-844C-421DA4C7B038}"/>
              </a:ext>
            </a:extLst>
          </p:cNvPr>
          <p:cNvCxnSpPr>
            <a:cxnSpLocks/>
            <a:stCxn id="81" idx="1"/>
          </p:cNvCxnSpPr>
          <p:nvPr/>
        </p:nvCxnSpPr>
        <p:spPr>
          <a:xfrm flipH="1">
            <a:off x="8992998" y="2318131"/>
            <a:ext cx="507532" cy="4441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24631CD-344B-47BC-BE5A-7A2ADE267AEC}"/>
              </a:ext>
            </a:extLst>
          </p:cNvPr>
          <p:cNvSpPr/>
          <p:nvPr/>
        </p:nvSpPr>
        <p:spPr>
          <a:xfrm>
            <a:off x="9500529" y="4991967"/>
            <a:ext cx="1585519" cy="9346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테스트 및 평가 시스템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A8D32F4-5398-434F-AD95-D96682A55CA6}"/>
              </a:ext>
            </a:extLst>
          </p:cNvPr>
          <p:cNvCxnSpPr>
            <a:cxnSpLocks/>
            <a:stCxn id="85" idx="1"/>
            <a:endCxn id="11" idx="3"/>
          </p:cNvCxnSpPr>
          <p:nvPr/>
        </p:nvCxnSpPr>
        <p:spPr>
          <a:xfrm flipH="1">
            <a:off x="8992998" y="5459310"/>
            <a:ext cx="507531" cy="8130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4F48C6B-91BF-492D-94CA-9B0F5A739C79}"/>
              </a:ext>
            </a:extLst>
          </p:cNvPr>
          <p:cNvCxnSpPr>
            <a:stCxn id="56" idx="3"/>
            <a:endCxn id="8" idx="1"/>
          </p:cNvCxnSpPr>
          <p:nvPr/>
        </p:nvCxnSpPr>
        <p:spPr>
          <a:xfrm>
            <a:off x="5946399" y="2111920"/>
            <a:ext cx="1184243" cy="20621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8ADB2AE-D6D0-4823-A383-33A08E92FA29}"/>
              </a:ext>
            </a:extLst>
          </p:cNvPr>
          <p:cNvCxnSpPr>
            <a:stCxn id="56" idx="3"/>
            <a:endCxn id="9" idx="1"/>
          </p:cNvCxnSpPr>
          <p:nvPr/>
        </p:nvCxnSpPr>
        <p:spPr>
          <a:xfrm>
            <a:off x="5946399" y="2111920"/>
            <a:ext cx="1184243" cy="12534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E41C283-9521-4580-98FA-9856F868398C}"/>
              </a:ext>
            </a:extLst>
          </p:cNvPr>
          <p:cNvCxnSpPr>
            <a:stCxn id="56" idx="3"/>
            <a:endCxn id="10" idx="1"/>
          </p:cNvCxnSpPr>
          <p:nvPr/>
        </p:nvCxnSpPr>
        <p:spPr>
          <a:xfrm>
            <a:off x="5946399" y="2111920"/>
            <a:ext cx="1184243" cy="23007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6D6FF8A-B31F-4763-AB5C-4F05E5E35E84}"/>
              </a:ext>
            </a:extLst>
          </p:cNvPr>
          <p:cNvCxnSpPr>
            <a:stCxn id="56" idx="3"/>
            <a:endCxn id="11" idx="1"/>
          </p:cNvCxnSpPr>
          <p:nvPr/>
        </p:nvCxnSpPr>
        <p:spPr>
          <a:xfrm>
            <a:off x="5946399" y="2111920"/>
            <a:ext cx="1184243" cy="335552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91992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사용자 지정 5">
      <a:majorFont>
        <a:latin typeface="배스킨라빈스 B"/>
        <a:ea typeface="배스킨라빈스 B"/>
        <a:cs typeface=""/>
      </a:majorFont>
      <a:minorFont>
        <a:latin typeface="배스킨라빈스 R"/>
        <a:ea typeface="배스킨라빈스 R"/>
        <a:cs typeface="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3525</TotalTime>
  <Words>2866</Words>
  <Application>Microsoft Office PowerPoint</Application>
  <PresentationFormat>와이드스크린</PresentationFormat>
  <Paragraphs>368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배스킨라빈스 B</vt:lpstr>
      <vt:lpstr>배스킨라빈스 R</vt:lpstr>
      <vt:lpstr>Franklin Gothic Book</vt:lpstr>
      <vt:lpstr>자르기</vt:lpstr>
      <vt:lpstr>Teaching Talking - 낱말카드로 인공지능에게 말 가르치기 </vt:lpstr>
      <vt:lpstr>목차</vt:lpstr>
      <vt:lpstr>이 작품은?</vt:lpstr>
      <vt:lpstr>개발 계기 및 필요성</vt:lpstr>
      <vt:lpstr>작품 개요</vt:lpstr>
      <vt:lpstr>사용 언어 및 도구</vt:lpstr>
      <vt:lpstr>제작 과정(1학기)</vt:lpstr>
      <vt:lpstr>제작 과정(2학기)</vt:lpstr>
      <vt:lpstr>프로그램 구조</vt:lpstr>
      <vt:lpstr>기능 설명 – 기본 구조</vt:lpstr>
      <vt:lpstr>기능 설명 – 기본 구조</vt:lpstr>
      <vt:lpstr>기능 설명 – 기본 구조</vt:lpstr>
      <vt:lpstr>기능 설명 – 기본 구조</vt:lpstr>
      <vt:lpstr>기능 설명 – 기본 구조</vt:lpstr>
      <vt:lpstr>기능 설명 – 메인 화면</vt:lpstr>
      <vt:lpstr>기능 설명 – 낱말카드(CardCanvas)</vt:lpstr>
      <vt:lpstr>기능 설명 – 단어 학습(NounCanvas)</vt:lpstr>
      <vt:lpstr>기능 설명 – 구문/문장 학습(Syntax/SentenceCanvas)</vt:lpstr>
      <vt:lpstr>기능 설명 – 구문/문장 학습(Syntax/SentenceCanvas)</vt:lpstr>
      <vt:lpstr>기능 설명 – 구문/문장 학습(Syntax/SentenceCanvas)</vt:lpstr>
      <vt:lpstr>기능 설명 – 구문/문장 학습(Syntax/SentenceCanvas)</vt:lpstr>
      <vt:lpstr>기능 설명 – 구문/문장 학습(Syntax/SentenceCanvas)</vt:lpstr>
      <vt:lpstr>기능 설명 – 구문/문장 학습(Syntax/SentenceCanvas)</vt:lpstr>
      <vt:lpstr>기능 설명 – 구문/문장 학습(Syntax/SentenceCanvas)</vt:lpstr>
      <vt:lpstr>기능 설명 – 구문/문장 학습(Syntax/SentenceCanvas)</vt:lpstr>
      <vt:lpstr>기능 설명 – 구문/문장 학습(Syntax/SentenceCanvas)</vt:lpstr>
      <vt:lpstr>기능 설명 – 구문/문장 학습(Syntax/SentenceCanvas)</vt:lpstr>
      <vt:lpstr>기능 설명 – 테스트(TestCanvas)</vt:lpstr>
      <vt:lpstr>기능 설명 – 테스트(TestCanvas)</vt:lpstr>
      <vt:lpstr>기능 설명 – 테스트(TestCanvas)</vt:lpstr>
      <vt:lpstr>기능 설명 – 테스트(TestCanvas)</vt:lpstr>
      <vt:lpstr>기능 설명 – 테스트(TestCanvas)</vt:lpstr>
      <vt:lpstr>추후 개선 방안</vt:lpstr>
      <vt:lpstr>계획 대비 진척도(1학기)</vt:lpstr>
      <vt:lpstr>계획 대비 진척도(2학기)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Talking ~낱말카드로 인공지능에게 말 가르치기~ </dc:title>
  <dc:creator>lee jeong hoon</dc:creator>
  <cp:lastModifiedBy>lee jeong hoon</cp:lastModifiedBy>
  <cp:revision>488</cp:revision>
  <dcterms:created xsi:type="dcterms:W3CDTF">2020-06-09T15:54:22Z</dcterms:created>
  <dcterms:modified xsi:type="dcterms:W3CDTF">2020-11-11T08:37:17Z</dcterms:modified>
</cp:coreProperties>
</file>